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71" r:id="rId2"/>
    <p:sldId id="304" r:id="rId3"/>
    <p:sldId id="305" r:id="rId4"/>
    <p:sldId id="337" r:id="rId5"/>
    <p:sldId id="306" r:id="rId6"/>
    <p:sldId id="338" r:id="rId7"/>
    <p:sldId id="339" r:id="rId8"/>
    <p:sldId id="340" r:id="rId9"/>
    <p:sldId id="307" r:id="rId10"/>
    <p:sldId id="308" r:id="rId11"/>
    <p:sldId id="310" r:id="rId12"/>
    <p:sldId id="341" r:id="rId13"/>
    <p:sldId id="311" r:id="rId14"/>
    <p:sldId id="342" r:id="rId15"/>
    <p:sldId id="344" r:id="rId16"/>
    <p:sldId id="345" r:id="rId17"/>
    <p:sldId id="343" r:id="rId18"/>
    <p:sldId id="313" r:id="rId19"/>
    <p:sldId id="346" r:id="rId20"/>
    <p:sldId id="347" r:id="rId21"/>
    <p:sldId id="348" r:id="rId22"/>
    <p:sldId id="315" r:id="rId23"/>
    <p:sldId id="322" r:id="rId24"/>
    <p:sldId id="318" r:id="rId25"/>
    <p:sldId id="324" r:id="rId26"/>
    <p:sldId id="325" r:id="rId27"/>
    <p:sldId id="317" r:id="rId28"/>
    <p:sldId id="326" r:id="rId29"/>
    <p:sldId id="327" r:id="rId30"/>
    <p:sldId id="328" r:id="rId31"/>
    <p:sldId id="329" r:id="rId32"/>
    <p:sldId id="336" r:id="rId33"/>
    <p:sldId id="330" r:id="rId34"/>
    <p:sldId id="319" r:id="rId35"/>
    <p:sldId id="332" r:id="rId36"/>
    <p:sldId id="320" r:id="rId37"/>
    <p:sldId id="333" r:id="rId38"/>
    <p:sldId id="334" r:id="rId39"/>
    <p:sldId id="316" r:id="rId40"/>
    <p:sldId id="321" r:id="rId41"/>
  </p:sldIdLst>
  <p:sldSz cx="12192000" cy="6858000"/>
  <p:notesSz cx="6858000" cy="9144000"/>
  <p:defaultTextStyle>
    <a:defPPr>
      <a:defRPr lang="ko-KR"/>
    </a:defPPr>
    <a:lvl1pPr marL="0" algn="l" defTabSz="91435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91435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2" algn="l" defTabSz="91435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91435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4" algn="l" defTabSz="91435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0" algn="l" defTabSz="91435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56" algn="l" defTabSz="91435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2" algn="l" defTabSz="91435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08" algn="l" defTabSz="914352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DEFD23"/>
    <a:srgbClr val="FFFFFF"/>
    <a:srgbClr val="F2EE4C"/>
    <a:srgbClr val="EFEA21"/>
    <a:srgbClr val="4A4949"/>
    <a:srgbClr val="A7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8" autoAdjust="0"/>
    <p:restoredTop sz="88089" autoAdjust="0"/>
  </p:normalViewPr>
  <p:slideViewPr>
    <p:cSldViewPr snapToGrid="0">
      <p:cViewPr varScale="1">
        <p:scale>
          <a:sx n="75" d="100"/>
          <a:sy n="75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F3BCE-85D2-49A6-B403-2DA32D68337C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E0967-6272-4D61-B49C-4A9836A84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1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6" algn="l" defTabSz="9143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2" algn="l" defTabSz="9143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28" algn="l" defTabSz="9143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4" algn="l" defTabSz="9143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0" algn="l" defTabSz="9143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56" algn="l" defTabSz="9143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2" algn="l" defTabSz="9143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08" algn="l" defTabSz="91435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30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★</a:t>
            </a:r>
            <a:r>
              <a:rPr lang="en-US" altLang="ko-KR" sz="1200" dirty="0" err="1">
                <a:solidFill>
                  <a:schemeClr val="tx1"/>
                </a:solidFill>
              </a:rPr>
              <a:t>lasercloudin</a:t>
            </a:r>
            <a:r>
              <a:rPr lang="ko-KR" altLang="en-US" sz="1200" dirty="0">
                <a:solidFill>
                  <a:schemeClr val="tx1"/>
                </a:solidFill>
              </a:rPr>
              <a:t>과 </a:t>
            </a:r>
            <a:r>
              <a:rPr lang="en-US" altLang="ko-KR" sz="1200" dirty="0" err="1">
                <a:solidFill>
                  <a:schemeClr val="tx1"/>
                </a:solidFill>
              </a:rPr>
              <a:t>lasercloudmsg</a:t>
            </a:r>
            <a:r>
              <a:rPr lang="ko-KR" altLang="en-US" sz="1200" dirty="0">
                <a:solidFill>
                  <a:schemeClr val="tx1"/>
                </a:solidFill>
              </a:rPr>
              <a:t>차이★ 모르겠음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</a:rPr>
              <a:t>Lasercloudin</a:t>
            </a:r>
            <a:r>
              <a:rPr lang="ko-KR" altLang="en-US" sz="1200" dirty="0">
                <a:solidFill>
                  <a:schemeClr val="tx1"/>
                </a:solidFill>
              </a:rPr>
              <a:t>은 </a:t>
            </a:r>
            <a:r>
              <a:rPr lang="en-US" altLang="ko-KR" sz="1200" dirty="0" err="1">
                <a:solidFill>
                  <a:schemeClr val="tx1"/>
                </a:solidFill>
              </a:rPr>
              <a:t>currentcloudmsg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 err="1">
                <a:solidFill>
                  <a:schemeClr val="tx1"/>
                </a:solidFill>
              </a:rPr>
              <a:t>rosmsg</a:t>
            </a:r>
            <a:r>
              <a:rPr lang="ko-KR" altLang="en-US" sz="1200" dirty="0">
                <a:solidFill>
                  <a:schemeClr val="tx1"/>
                </a:solidFill>
              </a:rPr>
              <a:t>처럼 </a:t>
            </a:r>
            <a:r>
              <a:rPr lang="ko-KR" altLang="en-US" sz="1200" dirty="0" err="1">
                <a:solidFill>
                  <a:schemeClr val="tx1"/>
                </a:solidFill>
              </a:rPr>
              <a:t>쓸수있게</a:t>
            </a:r>
            <a:r>
              <a:rPr lang="ko-KR" altLang="en-US" sz="1200" dirty="0">
                <a:solidFill>
                  <a:schemeClr val="tx1"/>
                </a:solidFill>
              </a:rPr>
              <a:t> 변경한 것 아님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2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★ </a:t>
            </a:r>
            <a:r>
              <a:rPr lang="en-US" altLang="ko-KR" sz="1200" dirty="0" err="1">
                <a:solidFill>
                  <a:schemeClr val="tx1"/>
                </a:solidFill>
              </a:rPr>
              <a:t>currentImuTime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thisImuMsg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timestamp / </a:t>
            </a:r>
            <a:r>
              <a:rPr lang="en-US" altLang="ko-KR" sz="1200" dirty="0" err="1">
                <a:solidFill>
                  <a:schemeClr val="tx1"/>
                </a:solidFill>
              </a:rPr>
              <a:t>imuPointerCur</a:t>
            </a:r>
            <a:r>
              <a:rPr lang="ko-KR" altLang="en-US" sz="1200" dirty="0">
                <a:solidFill>
                  <a:schemeClr val="tx1"/>
                </a:solidFill>
              </a:rPr>
              <a:t>은 그냥 멤버 변수인데 아마 </a:t>
            </a:r>
            <a:r>
              <a:rPr lang="en-US" altLang="ko-KR" sz="1200" dirty="0" err="1">
                <a:solidFill>
                  <a:schemeClr val="tx1"/>
                </a:solidFill>
              </a:rPr>
              <a:t>Rotx,y,z,imutime</a:t>
            </a:r>
            <a:r>
              <a:rPr lang="ko-KR" altLang="en-US" sz="1200" dirty="0">
                <a:solidFill>
                  <a:schemeClr val="tx1"/>
                </a:solidFill>
              </a:rPr>
              <a:t>들어가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맨위에서정의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있는듯</a:t>
            </a:r>
            <a:r>
              <a:rPr lang="en-US" altLang="ko-KR" sz="1200" dirty="0">
                <a:solidFill>
                  <a:schemeClr val="tx1"/>
                </a:solidFill>
              </a:rPr>
              <a:t>..? </a:t>
            </a:r>
            <a:r>
              <a:rPr lang="ko-KR" altLang="en-US" sz="1200" dirty="0">
                <a:solidFill>
                  <a:schemeClr val="tx1"/>
                </a:solidFill>
              </a:rPr>
              <a:t>시간 뭔 차이</a:t>
            </a:r>
            <a:r>
              <a:rPr lang="en-US" altLang="ko-KR" sz="1200" dirty="0">
                <a:solidFill>
                  <a:schemeClr val="tx1"/>
                </a:solidFill>
              </a:rPr>
              <a:t>? </a:t>
            </a:r>
            <a:r>
              <a:rPr lang="ko-KR" altLang="en-US" sz="1200" dirty="0">
                <a:solidFill>
                  <a:schemeClr val="tx1"/>
                </a:solidFill>
              </a:rPr>
              <a:t>★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21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tx1"/>
                </a:solidFill>
              </a:rPr>
              <a:t>★ </a:t>
            </a:r>
            <a:r>
              <a:rPr lang="en-US" altLang="ko-KR" sz="1200" dirty="0" err="1">
                <a:solidFill>
                  <a:schemeClr val="tx1"/>
                </a:solidFill>
              </a:rPr>
              <a:t>imuqueue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 err="1">
                <a:solidFill>
                  <a:schemeClr val="tx1"/>
                </a:solidFill>
              </a:rPr>
              <a:t>odomqueue</a:t>
            </a:r>
            <a:r>
              <a:rPr lang="ko-KR" altLang="en-US" sz="1200" dirty="0">
                <a:solidFill>
                  <a:schemeClr val="tx1"/>
                </a:solidFill>
              </a:rPr>
              <a:t>의 차이</a:t>
            </a:r>
            <a:r>
              <a:rPr lang="en-US" altLang="ko-KR" sz="1200" dirty="0">
                <a:solidFill>
                  <a:schemeClr val="tx1"/>
                </a:solidFill>
              </a:rPr>
              <a:t>..? </a:t>
            </a:r>
            <a:r>
              <a:rPr lang="ko-KR" altLang="en-US" sz="1200" dirty="0">
                <a:solidFill>
                  <a:schemeClr val="tx1"/>
                </a:solidFill>
              </a:rPr>
              <a:t>★ </a:t>
            </a:r>
            <a:r>
              <a:rPr lang="en-US" altLang="ko-KR" sz="1200" dirty="0" err="1">
                <a:solidFill>
                  <a:schemeClr val="tx1"/>
                </a:solidFill>
              </a:rPr>
              <a:t>imupreintegration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handle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ko-KR" altLang="en-US" sz="1200" dirty="0" err="1">
                <a:solidFill>
                  <a:schemeClr val="tx1"/>
                </a:solidFill>
              </a:rPr>
              <a:t>같은것임</a:t>
            </a:r>
            <a:r>
              <a:rPr lang="en-US" altLang="ko-KR" sz="1200" dirty="0">
                <a:solidFill>
                  <a:schemeClr val="tx1"/>
                </a:solidFill>
              </a:rPr>
              <a:t>??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956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tx1"/>
                </a:solidFill>
              </a:rPr>
              <a:t>★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여기서 </a:t>
            </a:r>
            <a:r>
              <a:rPr lang="en-US" altLang="ko-KR" sz="1200" dirty="0" err="1">
                <a:solidFill>
                  <a:schemeClr val="tx1"/>
                </a:solidFill>
              </a:rPr>
              <a:t>Bt</a:t>
            </a:r>
            <a:r>
              <a:rPr lang="ko-KR" altLang="en-US" sz="1200" dirty="0">
                <a:solidFill>
                  <a:schemeClr val="tx1"/>
                </a:solidFill>
              </a:rPr>
              <a:t>가 </a:t>
            </a:r>
            <a:r>
              <a:rPr lang="ko-KR" altLang="en-US" sz="1200" dirty="0" err="1">
                <a:solidFill>
                  <a:schemeClr val="tx1"/>
                </a:solidFill>
              </a:rPr>
              <a:t>뭔지</a:t>
            </a:r>
            <a:r>
              <a:rPr lang="ko-KR" altLang="en-US" sz="1200" dirty="0">
                <a:solidFill>
                  <a:schemeClr val="tx1"/>
                </a:solidFill>
              </a:rPr>
              <a:t> 모르겠음 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40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Raw cloud &gt;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laserCloudIn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deskewing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DEFD23"/>
                </a:highlight>
              </a:rPr>
              <a:t>후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pc &gt;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fullCloud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fullcloud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DEFD23"/>
                </a:highlight>
              </a:rPr>
              <a:t>에서 </a:t>
            </a:r>
            <a:r>
              <a:rPr lang="ko-KR" altLang="en-US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특징점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DEFD23"/>
                </a:highlight>
              </a:rPr>
              <a:t> 추출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&gt;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extractedCloud</a:t>
            </a:r>
            <a:endParaRPr lang="en-US" altLang="ko-KR" sz="1200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현재 </a:t>
            </a:r>
            <a:r>
              <a:rPr lang="en-US" altLang="ko-KR" sz="1200" dirty="0">
                <a:solidFill>
                  <a:schemeClr val="tx1"/>
                </a:solidFill>
              </a:rPr>
              <a:t>point cloud</a:t>
            </a:r>
            <a:r>
              <a:rPr lang="ko-KR" altLang="en-US" sz="1200" dirty="0">
                <a:solidFill>
                  <a:schemeClr val="tx1"/>
                </a:solidFill>
              </a:rPr>
              <a:t>의 시간에 따라 현재 </a:t>
            </a:r>
            <a:r>
              <a:rPr lang="en-US" altLang="ko-KR" sz="1200" dirty="0">
                <a:solidFill>
                  <a:schemeClr val="tx1"/>
                </a:solidFill>
              </a:rPr>
              <a:t>point cloud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</a:rPr>
              <a:t>lidar frame</a:t>
            </a:r>
            <a:r>
              <a:rPr lang="ko-KR" altLang="en-US" sz="1200" dirty="0">
                <a:solidFill>
                  <a:schemeClr val="tx1"/>
                </a:solidFill>
              </a:rPr>
              <a:t>의 초기 순간 좌표계로 변환 </a:t>
            </a:r>
            <a:r>
              <a:rPr lang="en-US" altLang="ko-KR" sz="1200" dirty="0">
                <a:solidFill>
                  <a:schemeClr val="tx1"/>
                </a:solidFill>
              </a:rPr>
              <a:t>&gt; </a:t>
            </a:r>
            <a:r>
              <a:rPr lang="ko-KR" altLang="en-US" sz="1200" dirty="0">
                <a:solidFill>
                  <a:schemeClr val="tx1"/>
                </a:solidFill>
              </a:rPr>
              <a:t>초기 순간 좌표계가</a:t>
            </a:r>
            <a:r>
              <a:rPr lang="en-US" altLang="ko-KR" sz="1200" dirty="0">
                <a:solidFill>
                  <a:schemeClr val="tx1"/>
                </a:solidFill>
              </a:rPr>
              <a:t>.. </a:t>
            </a:r>
            <a:r>
              <a:rPr lang="ko-KR" altLang="en-US" sz="1200" dirty="0">
                <a:solidFill>
                  <a:schemeClr val="tx1"/>
                </a:solidFill>
              </a:rPr>
              <a:t>뭐냐</a:t>
            </a:r>
            <a:r>
              <a:rPr lang="en-US" altLang="ko-KR" sz="1200" dirty="0">
                <a:solidFill>
                  <a:schemeClr val="tx1"/>
                </a:solidFill>
              </a:rPr>
              <a:t>.. ? </a:t>
            </a:r>
            <a:r>
              <a:rPr lang="en-US" altLang="ko-KR" sz="1200" dirty="0" err="1">
                <a:solidFill>
                  <a:schemeClr val="tx1"/>
                </a:solidFill>
              </a:rPr>
              <a:t>Newpoint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의미하는건가</a:t>
            </a:r>
            <a:r>
              <a:rPr lang="ko-KR" altLang="en-US" sz="1200" dirty="0">
                <a:solidFill>
                  <a:schemeClr val="tx1"/>
                </a:solidFill>
              </a:rPr>
              <a:t> 왜냐면 초기시작점 </a:t>
            </a:r>
            <a:r>
              <a:rPr lang="en-US" altLang="ko-KR" sz="1200" dirty="0">
                <a:solidFill>
                  <a:schemeClr val="tx1"/>
                </a:solidFill>
              </a:rPr>
              <a:t>inverse</a:t>
            </a:r>
            <a:r>
              <a:rPr lang="ko-KR" altLang="en-US" sz="1200" dirty="0">
                <a:solidFill>
                  <a:schemeClr val="tx1"/>
                </a:solidFill>
              </a:rPr>
              <a:t>에 </a:t>
            </a:r>
            <a:r>
              <a:rPr lang="ko-KR" altLang="en-US" sz="1200" dirty="0" err="1">
                <a:solidFill>
                  <a:schemeClr val="tx1"/>
                </a:solidFill>
              </a:rPr>
              <a:t>현재점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곱한다이가</a:t>
            </a:r>
            <a:r>
              <a:rPr lang="ko-KR" altLang="en-US" sz="1200" dirty="0">
                <a:solidFill>
                  <a:schemeClr val="tx1"/>
                </a:solidFill>
              </a:rPr>
              <a:t> 그래서 초기로 </a:t>
            </a:r>
            <a:r>
              <a:rPr lang="ko-KR" altLang="en-US" sz="1200" dirty="0" err="1">
                <a:solidFill>
                  <a:schemeClr val="tx1"/>
                </a:solidFill>
              </a:rPr>
              <a:t>간다는거임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</a:p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solidFill>
                <a:schemeClr val="tx1"/>
              </a:solidFill>
            </a:endParaRPr>
          </a:p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15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Transbt</a:t>
            </a:r>
            <a:r>
              <a:rPr lang="en-US" altLang="ko-KR" dirty="0"/>
              <a:t> = </a:t>
            </a:r>
            <a:r>
              <a:rPr lang="ko-KR" altLang="en-US" dirty="0" err="1"/>
              <a:t>시작점역행렬</a:t>
            </a:r>
            <a:r>
              <a:rPr lang="en-US" altLang="ko-KR" dirty="0" err="1"/>
              <a:t>tf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 err="1"/>
              <a:t>현재점</a:t>
            </a:r>
            <a:r>
              <a:rPr lang="en-US" altLang="ko-KR" dirty="0" err="1"/>
              <a:t>tf</a:t>
            </a:r>
            <a:r>
              <a:rPr lang="en-US" altLang="ko-KR" dirty="0"/>
              <a:t> &gt;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시작점과 </a:t>
            </a:r>
            <a:r>
              <a:rPr lang="ko-KR" altLang="en-US" dirty="0" err="1"/>
              <a:t>현재점</a:t>
            </a:r>
            <a:r>
              <a:rPr lang="ko-KR" altLang="en-US" dirty="0"/>
              <a:t> 사이의 </a:t>
            </a:r>
            <a:r>
              <a:rPr lang="en-US" altLang="ko-KR" dirty="0" err="1"/>
              <a:t>incre</a:t>
            </a:r>
            <a:r>
              <a:rPr lang="en-US" altLang="ko-KR" dirty="0"/>
              <a:t> </a:t>
            </a:r>
            <a:r>
              <a:rPr lang="ko-KR" altLang="en-US" dirty="0" err="1"/>
              <a:t>찾은거</a:t>
            </a:r>
            <a:r>
              <a:rPr lang="ko-KR" altLang="en-US" dirty="0"/>
              <a:t> 맞음</a:t>
            </a:r>
            <a:r>
              <a:rPr lang="en-US" altLang="ko-KR" dirty="0"/>
              <a:t>?????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8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733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0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788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Odom2affine </a:t>
            </a:r>
            <a:r>
              <a:rPr lang="ko-KR" altLang="en-US" dirty="0"/>
              <a:t>함수를 사용한다는 말은 </a:t>
            </a:r>
            <a:r>
              <a:rPr lang="en-US" altLang="ko-KR" dirty="0"/>
              <a:t>=&gt; </a:t>
            </a:r>
            <a:r>
              <a:rPr lang="en-US" altLang="ko-KR" dirty="0" err="1"/>
              <a:t>getTransformation</a:t>
            </a:r>
            <a:r>
              <a:rPr lang="en-US" altLang="ko-KR" dirty="0"/>
              <a:t> </a:t>
            </a:r>
            <a:r>
              <a:rPr lang="ko-KR" altLang="en-US" dirty="0"/>
              <a:t>이라는 뜻 즉 최종적으로 </a:t>
            </a:r>
            <a:r>
              <a:rPr lang="en-US" altLang="ko-KR" dirty="0" err="1"/>
              <a:t>odom</a:t>
            </a:r>
            <a:r>
              <a:rPr lang="ko-KR" altLang="en-US" dirty="0"/>
              <a:t>으로부터 </a:t>
            </a:r>
            <a:r>
              <a:rPr lang="en-US" altLang="ko-KR" dirty="0" err="1"/>
              <a:t>x,y,z,roll,pitch,yaw</a:t>
            </a:r>
            <a:r>
              <a:rPr lang="ko-KR" altLang="en-US" dirty="0"/>
              <a:t>얻는다는 뜻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59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034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98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06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50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37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25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713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57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83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4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34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560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70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49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00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26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02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837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최신 </a:t>
            </a:r>
            <a:r>
              <a:rPr lang="en-US" altLang="ko-KR" dirty="0"/>
              <a:t>frame</a:t>
            </a:r>
            <a:r>
              <a:rPr lang="ko-KR" altLang="en-US" dirty="0"/>
              <a:t>에 대해 초기 추정치가 </a:t>
            </a:r>
            <a:r>
              <a:rPr lang="ko-KR" altLang="en-US" dirty="0" err="1"/>
              <a:t>있어야하며</a:t>
            </a:r>
            <a:r>
              <a:rPr lang="en-US" altLang="ko-KR" dirty="0"/>
              <a:t>,</a:t>
            </a:r>
            <a:r>
              <a:rPr lang="ko-KR" altLang="en-US" dirty="0"/>
              <a:t> 그런 다음 프레임의 현재 포인트 클라우드를 가져와서 용량을 줄임</a:t>
            </a:r>
            <a:endParaRPr lang="en-US" altLang="ko-KR" dirty="0"/>
          </a:p>
          <a:p>
            <a:r>
              <a:rPr lang="ko-KR" altLang="en-US" dirty="0"/>
              <a:t>현재 프레임의 더 나은 포즈를 얻기 위해 글로벌 </a:t>
            </a:r>
            <a:r>
              <a:rPr lang="ko-KR" altLang="en-US" dirty="0" err="1"/>
              <a:t>맵과</a:t>
            </a:r>
            <a:r>
              <a:rPr lang="ko-KR" altLang="en-US" dirty="0"/>
              <a:t> 일치시킴</a:t>
            </a:r>
            <a:endParaRPr lang="en-US" altLang="ko-KR" dirty="0"/>
          </a:p>
          <a:p>
            <a:r>
              <a:rPr lang="ko-KR" altLang="en-US" dirty="0"/>
              <a:t>일치를 위해 모든 글로벌 </a:t>
            </a:r>
            <a:r>
              <a:rPr lang="ko-KR" altLang="en-US" dirty="0" err="1"/>
              <a:t>맵을</a:t>
            </a:r>
            <a:r>
              <a:rPr lang="ko-KR" altLang="en-US" dirty="0"/>
              <a:t> 가져와서 현재 프레임에서 가까운 프레임이 있는 애들을 선택하는데 완벽하지 않음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err="1"/>
              <a:t>백엔드</a:t>
            </a:r>
            <a:r>
              <a:rPr lang="ko-KR" altLang="en-US" dirty="0"/>
              <a:t> 필요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정확한 포즈를 얻기 위해 모든 입력 정보를 융합</a:t>
            </a:r>
            <a:endParaRPr lang="en-US" altLang="ko-KR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이후 모든 상태 </a:t>
            </a:r>
            <a:r>
              <a:rPr lang="en-US" altLang="ko-KR" dirty="0"/>
              <a:t>pose</a:t>
            </a:r>
            <a:r>
              <a:rPr lang="ko-KR" altLang="en-US" dirty="0"/>
              <a:t>를 업데이트하고 게시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840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10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79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Opt</a:t>
            </a:r>
            <a:r>
              <a:rPr lang="ko-KR" altLang="en-US" dirty="0"/>
              <a:t>에서는 </a:t>
            </a:r>
            <a:r>
              <a:rPr lang="en-US" altLang="ko-KR" dirty="0"/>
              <a:t>integrator</a:t>
            </a:r>
            <a:r>
              <a:rPr lang="ko-KR" altLang="en-US" dirty="0"/>
              <a:t>하고 </a:t>
            </a:r>
            <a:r>
              <a:rPr lang="en-US" altLang="ko-KR" dirty="0"/>
              <a:t>optimization</a:t>
            </a:r>
            <a:r>
              <a:rPr lang="ko-KR" altLang="en-US" dirty="0"/>
              <a:t>하고 </a:t>
            </a:r>
            <a:r>
              <a:rPr lang="en-US" altLang="ko-KR" dirty="0"/>
              <a:t>/ </a:t>
            </a:r>
            <a:r>
              <a:rPr lang="en-US" altLang="ko-KR" dirty="0" err="1"/>
              <a:t>imu</a:t>
            </a:r>
            <a:r>
              <a:rPr lang="en-US" altLang="ko-KR" dirty="0"/>
              <a:t> </a:t>
            </a:r>
            <a:r>
              <a:rPr lang="ko-KR" altLang="en-US" dirty="0"/>
              <a:t>에서는 </a:t>
            </a:r>
            <a:r>
              <a:rPr lang="en-US" altLang="ko-KR" dirty="0"/>
              <a:t>opt</a:t>
            </a:r>
            <a:r>
              <a:rPr lang="ko-KR" altLang="en-US" dirty="0" err="1"/>
              <a:t>한거</a:t>
            </a:r>
            <a:r>
              <a:rPr lang="ko-KR" altLang="en-US" dirty="0"/>
              <a:t> 받아서 </a:t>
            </a:r>
            <a:r>
              <a:rPr lang="en-US" altLang="ko-KR" dirty="0"/>
              <a:t>motion integrator</a:t>
            </a:r>
            <a:r>
              <a:rPr lang="ko-KR" altLang="en-US" dirty="0"/>
              <a:t>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2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 graph optimization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위한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시행하기 위해 세팅한다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preintegration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번째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keyframe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jj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번째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keyframe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measurments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하나의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만든다는 것에 주목하자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optimization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하기 위해서는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적어도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필요하는 것을 알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첫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왔을 때는 주어진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하나밖에 없기 때문에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시행할 수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 </a:t>
            </a:r>
            <a:r>
              <a:rPr lang="en-US" altLang="ko-KR" dirty="0"/>
              <a:t>if (</a:t>
            </a:r>
            <a:r>
              <a:rPr lang="en-US" altLang="ko-KR" dirty="0" err="1"/>
              <a:t>systemInitialized</a:t>
            </a:r>
            <a:r>
              <a:rPr lang="en-US" altLang="ko-KR" dirty="0"/>
              <a:t> == false)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문 내부에 있는 코드를 실행하여 초기 값들을 세팅한 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콜백이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6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9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imuQueOpt-imuIntegratorOpt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_: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Preintegration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IMU factor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생성하기 위함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keyframe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IMU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들로부터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preintegration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하여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preintegrated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measurement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계산한 값을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넘겨 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imuQueImu-imuIntegratorImu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_: Optimization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 값을 입력으로 받아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motion integration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원래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Hz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출력되던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IMU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Hz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올려 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7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6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Imuhandler</a:t>
            </a:r>
            <a:r>
              <a:rPr lang="en-US" altLang="ko-KR" dirty="0"/>
              <a:t> IMU</a:t>
            </a:r>
            <a:r>
              <a:rPr lang="ko-KR" altLang="en-US" dirty="0"/>
              <a:t>데이터의 좌표계를 </a:t>
            </a:r>
            <a:r>
              <a:rPr lang="en-US" altLang="ko-KR" dirty="0"/>
              <a:t>lidar</a:t>
            </a:r>
            <a:r>
              <a:rPr lang="ko-KR" altLang="en-US" dirty="0"/>
              <a:t>시스템으로 변환하여 </a:t>
            </a:r>
            <a:r>
              <a:rPr lang="en-US" altLang="ko-KR" dirty="0"/>
              <a:t>LiDAR </a:t>
            </a:r>
            <a:r>
              <a:rPr lang="ko-KR" altLang="en-US" dirty="0"/>
              <a:t>데이터와 일치하도록 한 다음 컨테이너에 넣음 </a:t>
            </a:r>
            <a:r>
              <a:rPr lang="en-US" altLang="ko-KR" dirty="0"/>
              <a:t>&gt; </a:t>
            </a:r>
            <a:r>
              <a:rPr lang="en-US" altLang="ko-KR" dirty="0" err="1"/>
              <a:t>imuconverter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3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Raw cloud &gt;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laserCloudIn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deskewing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DEFD23"/>
                </a:highlight>
              </a:rPr>
              <a:t>후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pc &gt;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fullCloud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fullcloud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DEFD23"/>
                </a:highlight>
              </a:rPr>
              <a:t>에서 </a:t>
            </a:r>
            <a:r>
              <a:rPr lang="ko-KR" altLang="en-US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특징점</a:t>
            </a:r>
            <a:r>
              <a:rPr lang="ko-KR" altLang="en-US" sz="1200" dirty="0">
                <a:solidFill>
                  <a:schemeClr val="tx1"/>
                </a:solidFill>
                <a:highlight>
                  <a:srgbClr val="DEFD23"/>
                </a:highlight>
              </a:rPr>
              <a:t> 추출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DEFD23"/>
                </a:highlight>
              </a:rPr>
              <a:t>&gt; 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DEFD23"/>
                </a:highlight>
              </a:rPr>
              <a:t>extractedCloud</a:t>
            </a:r>
            <a:endParaRPr lang="en-US" altLang="ko-KR" sz="1200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01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ED528-5023-44F1-A1C9-6B7BDAE3D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20E422-FFEB-46DD-B9CC-4B018FD0A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4C001-66C3-40FF-8687-A9F383B3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81402-720A-4A1B-89EF-4754E9E9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2B129-D386-498B-B00D-CB586AD5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83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CCE2-CD07-4072-9B87-D7A7072E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6F2190-FC25-4212-9757-37C3FA274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44C76-D65B-4FD6-88B8-CD70AC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7966E-EEED-42D9-96C2-D31D9C30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D2C48-3D01-433E-BECA-1A157186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6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97CC7B-0202-4A48-971D-037AC09DC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53310C-5FCF-46D7-897D-86F27C8C7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3BE5B-16A9-4C05-8707-B7EF4929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09A75-A0A2-41AA-92AF-92624AD8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88FA0-BD81-4AC2-8B06-CC946726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3AEC1-FFAA-4AEE-8F0E-E57F2206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CA3A1-19DB-4342-B306-CBC29E496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3A21F-6D68-4425-ACAA-913F4311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3F5F5-1023-489C-8537-5820E0D8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11284-8836-49B4-A915-718C5C11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6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AA244-6790-44EE-ABD5-C27C25DF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D1CFE5-7390-4E5D-BB4E-2DF9024B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A11C9-805D-406F-A4EF-CA830EC5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C658A-925E-4980-9512-A8F71C21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23D5E-21AB-46F3-89A2-A8FF3F58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2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DCB2D-F131-47A2-B5B5-FC8AB186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492E3-2B43-4938-B577-D50E48A3B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3872F0-C7A4-4C49-99AD-9C032BFF3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741E1F-6544-4D46-9043-1870620D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CEA1A6-2B20-44CF-8A17-5E28DBB4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727DBA-334A-4DB1-AA2E-D4EA653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3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6549-EF96-4418-9DB0-3A0DF8E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0F344-E777-459E-8E4C-0365EF01B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0BA02-BEBF-445D-8C5E-35E2A87A2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F5DF76-E9AF-4963-81B8-EE37247F7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4D47B8-A82F-4A3A-A10C-F572583FC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51540A-254C-49EC-82C6-437B327E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D32CF2-7CD9-41CC-B8BC-EEF73E91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4C66-2860-4ECC-AA73-F9F3BDF1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9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733A7-EEAD-4C13-AC12-DDD4A6FA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C0C4D3-FF51-4169-8F0D-C33A4224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6DE9D7-8C0A-4976-8197-62630AE2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271C94-AE13-4DAE-A2B2-43926026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7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C33C3B-BEF8-4FAC-8956-8888BA51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60DAEA-551D-4EE4-9ADF-FBEC274E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A1C5A-F4C3-4820-BC22-5EEF5801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4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09AD1-2548-4CF8-AD70-80899FC2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5DE18-8B60-4A09-94AD-88D275B4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85B996-A263-4E89-9A05-9B0181C4E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15281-8FE7-4832-82E3-80E23FD0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EDD5A6-6E43-4152-B592-EBD31A98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04D93D-F462-43AF-B44B-E955E70A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7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467DA-382C-423A-A0BC-FB7F2754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8DE2B6-90F6-48A4-AC11-F231A2A64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BEB7AE-B7F6-4A90-95E2-68F2DE3F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7F6245-ADE7-4007-9E7F-98FA8CEC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48084A-0B02-48EB-BD58-74F86BF1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17F944-0CCA-4D11-A973-C1DD40C6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4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96183B-C3FF-4764-A668-FA3F7B80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CF4DF-784C-411E-83D1-46F12A3C4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F69B6-F8A9-469B-9B05-A4BD4C716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0595F-CE56-409D-8655-7E5EB9963D4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891B2-1B09-448C-B008-5893912B7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753A5-BF27-4EB5-A6EC-E5650E47C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1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F544BA-3BD2-41CA-8389-1DE805E3E236}"/>
              </a:ext>
            </a:extLst>
          </p:cNvPr>
          <p:cNvSpPr/>
          <p:nvPr/>
        </p:nvSpPr>
        <p:spPr>
          <a:xfrm>
            <a:off x="2447591" y="1585996"/>
            <a:ext cx="729681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highlight>
                  <a:srgbClr val="FFFF00"/>
                </a:highlight>
              </a:rPr>
              <a:t>LIO-SAM code analysis</a:t>
            </a:r>
          </a:p>
          <a:p>
            <a:endParaRPr lang="en-US" altLang="ko-KR" sz="3600" b="1" dirty="0"/>
          </a:p>
          <a:p>
            <a:endParaRPr lang="en-US" altLang="ko-KR" sz="3600" b="1" dirty="0"/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imuPreintegration.cpp</a:t>
            </a:r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imageProjection.cpp</a:t>
            </a:r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featureExtraction.cpp</a:t>
            </a:r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mapOptimization.cpp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7C5307-CA03-4CDB-B337-7BA4F8FF1BEA}"/>
              </a:ext>
            </a:extLst>
          </p:cNvPr>
          <p:cNvSpPr/>
          <p:nvPr/>
        </p:nvSpPr>
        <p:spPr>
          <a:xfrm>
            <a:off x="8636000" y="5359400"/>
            <a:ext cx="28575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발표자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이담</a:t>
            </a:r>
          </a:p>
        </p:txBody>
      </p:sp>
    </p:spTree>
    <p:extLst>
      <p:ext uri="{BB962C8B-B14F-4D97-AF65-F5344CB8AC3E}">
        <p14:creationId xmlns:p14="http://schemas.microsoft.com/office/powerpoint/2010/main" val="8584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4078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imageProjection.cpp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LiDAR</a:t>
            </a:r>
            <a:r>
              <a:rPr lang="ko-KR" altLang="en-US" sz="1400" dirty="0">
                <a:solidFill>
                  <a:schemeClr val="tx1"/>
                </a:solidFill>
              </a:rPr>
              <a:t>가 일정한 각도와 속도로 회전하는데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드론도</a:t>
            </a:r>
            <a:r>
              <a:rPr lang="ko-KR" altLang="en-US" sz="1400" dirty="0">
                <a:solidFill>
                  <a:schemeClr val="tx1"/>
                </a:solidFill>
              </a:rPr>
              <a:t> 움직이기 때문에 레이더가 다른 각도에서 데이터를 획득할 때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가 달라짐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struct </a:t>
            </a:r>
            <a:r>
              <a:rPr lang="en-US" altLang="ko-KR" sz="1400" b="1" dirty="0" err="1">
                <a:solidFill>
                  <a:schemeClr val="tx1"/>
                </a:solidFill>
              </a:rPr>
              <a:t>VelodynePointXYZIRT</a:t>
            </a:r>
            <a:r>
              <a:rPr lang="en-US" altLang="ko-KR" sz="1400" b="1" dirty="0">
                <a:solidFill>
                  <a:schemeClr val="tx1"/>
                </a:solidFill>
              </a:rPr>
              <a:t> : </a:t>
            </a:r>
            <a:r>
              <a:rPr lang="en-US" altLang="ko-KR" sz="1400" dirty="0">
                <a:solidFill>
                  <a:schemeClr val="tx1"/>
                </a:solidFill>
              </a:rPr>
              <a:t>x, y, z, intensity, ring, time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class </a:t>
            </a:r>
            <a:r>
              <a:rPr lang="en-US" altLang="ko-KR" sz="1400" b="1" dirty="0" err="1">
                <a:solidFill>
                  <a:schemeClr val="tx1"/>
                </a:solidFill>
              </a:rPr>
              <a:t>ImageProjection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00B050"/>
                </a:solidFill>
              </a:rPr>
              <a:t>imuHanlder</a:t>
            </a:r>
            <a:r>
              <a:rPr lang="en-US" altLang="ko-KR" sz="1400" b="1" dirty="0">
                <a:solidFill>
                  <a:srgbClr val="00B050"/>
                </a:solidFill>
              </a:rPr>
              <a:t>, </a:t>
            </a:r>
            <a:r>
              <a:rPr lang="en-US" altLang="ko-KR" sz="1400" b="1" dirty="0" err="1">
                <a:solidFill>
                  <a:srgbClr val="00B050"/>
                </a:solidFill>
              </a:rPr>
              <a:t>odometryHandler</a:t>
            </a:r>
            <a:r>
              <a:rPr lang="en-US" altLang="ko-KR" sz="1400" b="1" dirty="0">
                <a:solidFill>
                  <a:srgbClr val="00B050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&gt; msg</a:t>
            </a:r>
            <a:r>
              <a:rPr lang="ko-KR" altLang="en-US" sz="1400" dirty="0">
                <a:solidFill>
                  <a:schemeClr val="tx1"/>
                </a:solidFill>
              </a:rPr>
              <a:t>를 각 </a:t>
            </a:r>
            <a:r>
              <a:rPr lang="en-US" altLang="ko-KR" sz="1400" dirty="0">
                <a:solidFill>
                  <a:schemeClr val="tx1"/>
                </a:solidFill>
              </a:rPr>
              <a:t>queue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push back, </a:t>
            </a:r>
            <a:r>
              <a:rPr lang="en-US" altLang="ko-KR" sz="14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 err="1">
                <a:solidFill>
                  <a:srgbClr val="00B050"/>
                </a:solidFill>
              </a:rPr>
              <a:t>cloudHandler</a:t>
            </a:r>
            <a:r>
              <a:rPr lang="en-US" altLang="ko-KR" sz="1400" b="1" dirty="0">
                <a:solidFill>
                  <a:srgbClr val="00B050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811890-1619-410C-81D5-1EB3847C1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" y="2481701"/>
            <a:ext cx="12081699" cy="118949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C76ECB2-EFC6-4B5B-B0A2-D261E1CA2CEB}"/>
              </a:ext>
            </a:extLst>
          </p:cNvPr>
          <p:cNvGrpSpPr/>
          <p:nvPr/>
        </p:nvGrpSpPr>
        <p:grpSpPr>
          <a:xfrm>
            <a:off x="1526596" y="4210247"/>
            <a:ext cx="6323608" cy="2431299"/>
            <a:chOff x="5813241" y="4194629"/>
            <a:chExt cx="6323608" cy="24312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A06591-B8FE-4960-A143-E5C311D32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3241" y="4194629"/>
              <a:ext cx="6323608" cy="24312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1744CBD-3B45-440D-8985-24AED7C02891}"/>
                </a:ext>
              </a:extLst>
            </p:cNvPr>
            <p:cNvSpPr/>
            <p:nvPr/>
          </p:nvSpPr>
          <p:spPr>
            <a:xfrm>
              <a:off x="6202017" y="4638261"/>
              <a:ext cx="3167270" cy="17618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A731B53-D0A7-4421-93AD-7C0B1257F368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5082643" y="3959942"/>
            <a:ext cx="2703509" cy="1574866"/>
          </a:xfrm>
          <a:prstGeom prst="bentConnector3">
            <a:avLst>
              <a:gd name="adj1" fmla="val -26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D1CD86E-D883-487D-8753-323E7AB30DD0}"/>
              </a:ext>
            </a:extLst>
          </p:cNvPr>
          <p:cNvCxnSpPr/>
          <p:nvPr/>
        </p:nvCxnSpPr>
        <p:spPr>
          <a:xfrm>
            <a:off x="7354958" y="3959942"/>
            <a:ext cx="437322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mage">
            <a:extLst>
              <a:ext uri="{FF2B5EF4-FFF2-40B4-BE49-F238E27FC236}">
                <a16:creationId xmlns:a16="http://schemas.microsoft.com/office/drawing/2014/main" id="{32A08C24-072F-4FCB-92A8-29C0673FB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1408" r="55123" b="21051"/>
          <a:stretch/>
        </p:blipFill>
        <p:spPr bwMode="auto">
          <a:xfrm>
            <a:off x="8385475" y="3771689"/>
            <a:ext cx="1697020" cy="297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4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40802"/>
            <a:ext cx="11775722" cy="681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①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pointcloud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가 유효한지 여부를 판단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bool </a:t>
            </a:r>
            <a:r>
              <a:rPr lang="en-US" altLang="ko-KR" sz="1400" b="1" dirty="0" err="1">
                <a:solidFill>
                  <a:schemeClr val="tx1"/>
                </a:solidFill>
              </a:rPr>
              <a:t>cachePointCloud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Lasercloudmsg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 err="1">
                <a:solidFill>
                  <a:schemeClr val="tx1"/>
                </a:solidFill>
              </a:rPr>
              <a:t>cloudQueue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push</a:t>
            </a: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Timestamp, header </a:t>
            </a:r>
            <a:r>
              <a:rPr lang="ko-KR" altLang="en-US" sz="1400" dirty="0">
                <a:solidFill>
                  <a:schemeClr val="tx1"/>
                </a:solidFill>
              </a:rPr>
              <a:t>정리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3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유효하지 않은 </a:t>
            </a:r>
            <a:r>
              <a:rPr lang="en-US" altLang="ko-KR" sz="1400" dirty="0">
                <a:solidFill>
                  <a:srgbClr val="FF0000"/>
                </a:solidFill>
              </a:rPr>
              <a:t>cloud, ring channel,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point time </a:t>
            </a:r>
            <a:r>
              <a:rPr lang="en-US" altLang="ko-KR" sz="1400" dirty="0">
                <a:solidFill>
                  <a:schemeClr val="tx1"/>
                </a:solidFill>
              </a:rPr>
              <a:t>CHECK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28EB3-E227-4A7F-BE8D-0B34744A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68" y="5305005"/>
            <a:ext cx="6355664" cy="109177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6B7CF07-99E7-4BA6-86BB-0D256CE56612}"/>
              </a:ext>
            </a:extLst>
          </p:cNvPr>
          <p:cNvGrpSpPr/>
          <p:nvPr/>
        </p:nvGrpSpPr>
        <p:grpSpPr>
          <a:xfrm>
            <a:off x="2617550" y="1636056"/>
            <a:ext cx="6956898" cy="3194494"/>
            <a:chOff x="2617550" y="1636056"/>
            <a:chExt cx="6956898" cy="319449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833B121-4A9B-42DA-AA02-BDB204BC9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7550" y="1636056"/>
              <a:ext cx="6956898" cy="319449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C1AE6E-32C8-4EBF-860D-B98273300E39}"/>
                </a:ext>
              </a:extLst>
            </p:cNvPr>
            <p:cNvSpPr/>
            <p:nvPr/>
          </p:nvSpPr>
          <p:spPr>
            <a:xfrm>
              <a:off x="2966960" y="2343410"/>
              <a:ext cx="3433840" cy="211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2FAB6E0-47D0-4BA3-A466-E92B574893BF}"/>
                </a:ext>
              </a:extLst>
            </p:cNvPr>
            <p:cNvSpPr/>
            <p:nvPr/>
          </p:nvSpPr>
          <p:spPr>
            <a:xfrm>
              <a:off x="5341257" y="3898252"/>
              <a:ext cx="856344" cy="211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1B98A2-63A2-4D2C-87DB-E363F2EAB15C}"/>
              </a:ext>
            </a:extLst>
          </p:cNvPr>
          <p:cNvSpPr/>
          <p:nvPr/>
        </p:nvSpPr>
        <p:spPr>
          <a:xfrm>
            <a:off x="2966960" y="6055438"/>
            <a:ext cx="6162526" cy="24376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0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59E5BD5-8B14-4C81-8F14-1951E8378C50}"/>
              </a:ext>
            </a:extLst>
          </p:cNvPr>
          <p:cNvSpPr/>
          <p:nvPr/>
        </p:nvSpPr>
        <p:spPr>
          <a:xfrm>
            <a:off x="208139" y="2513497"/>
            <a:ext cx="11775722" cy="3721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</a:rPr>
              <a:t>imuDeskewInfo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92D050"/>
                </a:solidFill>
              </a:rPr>
              <a:t>회전 </a:t>
            </a:r>
            <a:endParaRPr lang="en-US" altLang="ko-KR" sz="1400" b="1" dirty="0">
              <a:solidFill>
                <a:srgbClr val="92D05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3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① </a:t>
            </a:r>
            <a:r>
              <a:rPr lang="ko-KR" altLang="en-US" sz="1400" dirty="0" err="1">
                <a:solidFill>
                  <a:schemeClr val="tx1"/>
                </a:solidFill>
              </a:rPr>
              <a:t>초깃값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 err="1">
                <a:solidFill>
                  <a:schemeClr val="tx1"/>
                </a:solidFill>
              </a:rPr>
              <a:t>rpy</a:t>
            </a:r>
            <a:r>
              <a:rPr lang="ko-KR" altLang="en-US" sz="1400" dirty="0">
                <a:solidFill>
                  <a:schemeClr val="tx1"/>
                </a:solidFill>
              </a:rPr>
              <a:t>를 뽑아서 </a:t>
            </a:r>
            <a:r>
              <a:rPr lang="en-US" altLang="ko-KR" sz="1400" dirty="0" err="1">
                <a:solidFill>
                  <a:schemeClr val="tx1"/>
                </a:solidFill>
              </a:rPr>
              <a:t>lidarframe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rgbClr val="FF0000"/>
                </a:solidFill>
              </a:rPr>
              <a:t>init</a:t>
            </a:r>
            <a:r>
              <a:rPr lang="ko-KR" altLang="en-US" sz="1400" dirty="0">
                <a:solidFill>
                  <a:srgbClr val="FF0000"/>
                </a:solidFill>
              </a:rPr>
              <a:t>값</a:t>
            </a:r>
            <a:r>
              <a:rPr lang="ko-KR" altLang="en-US" sz="1400" dirty="0">
                <a:solidFill>
                  <a:schemeClr val="tx1"/>
                </a:solidFill>
              </a:rPr>
              <a:t>으로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들고오며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cloudinfo</a:t>
            </a:r>
            <a:r>
              <a:rPr lang="ko-KR" altLang="en-US" sz="1400" dirty="0">
                <a:solidFill>
                  <a:schemeClr val="tx1"/>
                </a:solidFill>
              </a:rPr>
              <a:t>에 기록됨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3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② 이후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angular velocity </a:t>
            </a:r>
            <a:r>
              <a:rPr lang="ko-KR" altLang="en-US" sz="1400" dirty="0">
                <a:solidFill>
                  <a:schemeClr val="tx1"/>
                </a:solidFill>
              </a:rPr>
              <a:t>뽑아서 </a:t>
            </a:r>
            <a:r>
              <a:rPr lang="en-US" altLang="ko-KR" sz="1400" dirty="0">
                <a:solidFill>
                  <a:schemeClr val="tx1"/>
                </a:solidFill>
              </a:rPr>
              <a:t>rotation </a:t>
            </a:r>
            <a:r>
              <a:rPr lang="ko-KR" altLang="en-US" sz="1400" dirty="0">
                <a:solidFill>
                  <a:schemeClr val="tx1"/>
                </a:solidFill>
              </a:rPr>
              <a:t>통합 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rotation</a:t>
            </a:r>
            <a:r>
              <a:rPr lang="ko-KR" altLang="en-US" sz="1400" dirty="0">
                <a:solidFill>
                  <a:schemeClr val="tx1"/>
                </a:solidFill>
              </a:rPr>
              <a:t>은 현재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각속도와 이전 회전각도의 누적을 기반으로 함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13B24F-4660-44DB-8C05-FFA1568C4C9C}"/>
              </a:ext>
            </a:extLst>
          </p:cNvPr>
          <p:cNvGrpSpPr/>
          <p:nvPr/>
        </p:nvGrpSpPr>
        <p:grpSpPr>
          <a:xfrm>
            <a:off x="208139" y="-12204"/>
            <a:ext cx="11775722" cy="2371197"/>
            <a:chOff x="208139" y="40804"/>
            <a:chExt cx="11775722" cy="23711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D47D9D-26F1-414F-BF04-BE58A76B138D}"/>
                </a:ext>
              </a:extLst>
            </p:cNvPr>
            <p:cNvSpPr/>
            <p:nvPr/>
          </p:nvSpPr>
          <p:spPr>
            <a:xfrm>
              <a:off x="208139" y="40804"/>
              <a:ext cx="11775722" cy="23711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highlight>
                    <a:srgbClr val="DEFD23"/>
                  </a:highlight>
                </a:rPr>
                <a:t>② </a:t>
              </a:r>
              <a:r>
                <a:rPr lang="en-US" altLang="ko-KR" sz="1400" b="1" dirty="0" err="1">
                  <a:solidFill>
                    <a:schemeClr val="tx1"/>
                  </a:solidFill>
                  <a:highlight>
                    <a:srgbClr val="DEFD23"/>
                  </a:highlight>
                </a:rPr>
                <a:t>imu</a:t>
              </a:r>
              <a:r>
                <a:rPr lang="en-US" altLang="ko-KR" sz="1400" b="1" dirty="0">
                  <a:solidFill>
                    <a:schemeClr val="tx1"/>
                  </a:solidFill>
                  <a:highlight>
                    <a:srgbClr val="DEFD23"/>
                  </a:highlight>
                </a:rPr>
                <a:t> / </a:t>
              </a:r>
              <a:r>
                <a:rPr lang="en-US" altLang="ko-KR" sz="1400" b="1" dirty="0" err="1">
                  <a:solidFill>
                    <a:schemeClr val="tx1"/>
                  </a:solidFill>
                  <a:highlight>
                    <a:srgbClr val="DEFD23"/>
                  </a:highlight>
                </a:rPr>
                <a:t>odom</a:t>
              </a:r>
              <a:r>
                <a:rPr lang="ko-KR" altLang="en-US" sz="1400" b="1" dirty="0">
                  <a:solidFill>
                    <a:schemeClr val="tx1"/>
                  </a:solidFill>
                  <a:highlight>
                    <a:srgbClr val="DEFD23"/>
                  </a:highlight>
                </a:rPr>
                <a:t>의 왜곡된 정보 </a:t>
              </a:r>
              <a:r>
                <a:rPr lang="ko-KR" altLang="en-US" sz="1400" b="1" dirty="0" err="1">
                  <a:solidFill>
                    <a:schemeClr val="tx1"/>
                  </a:solidFill>
                  <a:highlight>
                    <a:srgbClr val="DEFD23"/>
                  </a:highlight>
                </a:rPr>
                <a:t>전처리</a:t>
              </a:r>
              <a:endPara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bool </a:t>
              </a:r>
              <a:r>
                <a:rPr lang="en-US" altLang="ko-KR" sz="1400" b="1" dirty="0" err="1">
                  <a:solidFill>
                    <a:schemeClr val="tx1"/>
                  </a:solidFill>
                </a:rPr>
                <a:t>deskewInfo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b="1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b="1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86D5BAB-B028-47F1-88DA-454C595A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9832" y="1069202"/>
              <a:ext cx="9812336" cy="13322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566A-7165-49F1-867D-5BF25D1A8607}"/>
                </a:ext>
              </a:extLst>
            </p:cNvPr>
            <p:cNvSpPr txBox="1"/>
            <p:nvPr/>
          </p:nvSpPr>
          <p:spPr>
            <a:xfrm>
              <a:off x="6560335" y="1404786"/>
              <a:ext cx="36549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latin typeface="+mn-ea"/>
                </a:rPr>
                <a:t>Lidar time k ~ k+1 </a:t>
              </a:r>
              <a:r>
                <a:rPr lang="ko-KR" altLang="en-US" sz="1300" b="1" dirty="0">
                  <a:solidFill>
                    <a:schemeClr val="bg1"/>
                  </a:solidFill>
                  <a:latin typeface="+mn-ea"/>
                </a:rPr>
                <a:t>사이에 </a:t>
              </a:r>
              <a:r>
                <a:rPr lang="en-US" altLang="ko-KR" sz="1300" b="1" dirty="0" err="1">
                  <a:solidFill>
                    <a:schemeClr val="bg1"/>
                  </a:solidFill>
                  <a:latin typeface="+mn-ea"/>
                </a:rPr>
                <a:t>imu</a:t>
              </a:r>
              <a:r>
                <a:rPr lang="en-US" altLang="ko-KR" sz="1300" b="1" dirty="0">
                  <a:solidFill>
                    <a:schemeClr val="bg1"/>
                  </a:solidFill>
                  <a:latin typeface="+mn-ea"/>
                </a:rPr>
                <a:t> time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493CBBF1-CF4A-4434-ADF9-EC6DC1C6C127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6096000" y="1371600"/>
              <a:ext cx="464335" cy="179380"/>
            </a:xfrm>
            <a:prstGeom prst="bentConnector3">
              <a:avLst>
                <a:gd name="adj1" fmla="val 768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07FF21-B5EA-4E26-B6B6-9EC7B30D4ACA}"/>
              </a:ext>
            </a:extLst>
          </p:cNvPr>
          <p:cNvSpPr/>
          <p:nvPr/>
        </p:nvSpPr>
        <p:spPr>
          <a:xfrm>
            <a:off x="1189832" y="1952943"/>
            <a:ext cx="1337468" cy="385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F88A641-DCCD-4435-AF7A-72F24A278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5" t="54631" r="26091" b="20497"/>
          <a:stretch/>
        </p:blipFill>
        <p:spPr>
          <a:xfrm>
            <a:off x="3087166" y="4803988"/>
            <a:ext cx="6017668" cy="19312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EFB0DD3-E19D-43B9-BB75-DBC48DA6E6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3" t="15082" r="-907" b="78993"/>
          <a:stretch/>
        </p:blipFill>
        <p:spPr>
          <a:xfrm>
            <a:off x="1501854" y="3830322"/>
            <a:ext cx="9188292" cy="5167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FBBB4F-1100-4F6C-8090-693AF13C4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2" t="4669" r="42781" b="89716"/>
          <a:stretch/>
        </p:blipFill>
        <p:spPr>
          <a:xfrm>
            <a:off x="3695141" y="2867864"/>
            <a:ext cx="4807149" cy="4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56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57664F8-47F4-4F76-A2CA-8A9F9F3B0C76}"/>
              </a:ext>
            </a:extLst>
          </p:cNvPr>
          <p:cNvGrpSpPr/>
          <p:nvPr/>
        </p:nvGrpSpPr>
        <p:grpSpPr>
          <a:xfrm>
            <a:off x="208139" y="479925"/>
            <a:ext cx="11775722" cy="5898151"/>
            <a:chOff x="208138" y="1"/>
            <a:chExt cx="11775722" cy="58981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D47D9D-26F1-414F-BF04-BE58A76B138D}"/>
                </a:ext>
              </a:extLst>
            </p:cNvPr>
            <p:cNvSpPr/>
            <p:nvPr/>
          </p:nvSpPr>
          <p:spPr>
            <a:xfrm>
              <a:off x="208138" y="1"/>
              <a:ext cx="11775722" cy="55906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odomDeskewInfo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92D050"/>
                  </a:solidFill>
                </a:rPr>
                <a:t>tf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92D050"/>
                  </a:solidFill>
                </a:rPr>
                <a:t>incre</a:t>
              </a:r>
              <a:endParaRPr lang="en-US" altLang="ko-KR" sz="1400" dirty="0">
                <a:solidFill>
                  <a:srgbClr val="92D050"/>
                </a:solidFill>
                <a:highlight>
                  <a:srgbClr val="C0C0C0"/>
                </a:highlight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① 자세 각도 추출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3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②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cloudInfo.initialGuess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</a:rPr>
                <a:t>추출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b="1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5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476FF4B-74DB-4E9E-8CE0-67CC3F5C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085" y="925325"/>
              <a:ext cx="3049828" cy="33441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0CFBE0-56AF-4284-9028-29FD0B07F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9071" y="2250859"/>
              <a:ext cx="7480355" cy="130150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434F3E-B824-4E20-9732-4FB7ECB56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5942" y="4453046"/>
              <a:ext cx="6006615" cy="1445106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48F6FC-A42B-4345-AAEE-74A416896181}"/>
                </a:ext>
              </a:extLst>
            </p:cNvPr>
            <p:cNvCxnSpPr>
              <a:cxnSpLocks/>
            </p:cNvCxnSpPr>
            <p:nvPr/>
          </p:nvCxnSpPr>
          <p:spPr>
            <a:xfrm>
              <a:off x="7761748" y="3387823"/>
              <a:ext cx="1907401" cy="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B01F11D-4B8B-441D-B8AD-7F18BCF3A23C}"/>
                </a:ext>
              </a:extLst>
            </p:cNvPr>
            <p:cNvCxnSpPr>
              <a:cxnSpLocks/>
            </p:cNvCxnSpPr>
            <p:nvPr/>
          </p:nvCxnSpPr>
          <p:spPr>
            <a:xfrm>
              <a:off x="9669149" y="3387823"/>
              <a:ext cx="0" cy="209857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2BE2BCE2-35E3-461E-B5FF-3F9B841A5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6787" y="5486401"/>
              <a:ext cx="260236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95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2BEC346C-20D1-4778-BCE6-69424BA11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42" y="510069"/>
            <a:ext cx="2667916" cy="3191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E18141-C0E2-4484-ACD0-6C88E63774DE}"/>
              </a:ext>
            </a:extLst>
          </p:cNvPr>
          <p:cNvSpPr/>
          <p:nvPr/>
        </p:nvSpPr>
        <p:spPr>
          <a:xfrm>
            <a:off x="208139" y="1073426"/>
            <a:ext cx="11775722" cy="380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① 시작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msg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covariance</a:t>
            </a:r>
            <a:r>
              <a:rPr lang="ko-KR" altLang="en-US" sz="1400" dirty="0">
                <a:solidFill>
                  <a:schemeClr val="tx1"/>
                </a:solidFill>
              </a:rPr>
              <a:t>의 반올림 값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ko-KR" altLang="en-US" sz="1400" dirty="0">
                <a:solidFill>
                  <a:schemeClr val="tx1"/>
                </a:solidFill>
              </a:rPr>
              <a:t>마지막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msg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covariance</a:t>
            </a:r>
            <a:r>
              <a:rPr lang="ko-KR" altLang="en-US" sz="1400" dirty="0">
                <a:solidFill>
                  <a:schemeClr val="tx1"/>
                </a:solidFill>
              </a:rPr>
              <a:t>의 반올림 값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② </a:t>
            </a:r>
            <a:r>
              <a:rPr lang="en-US" altLang="ko-KR" sz="1400" dirty="0" err="1">
                <a:solidFill>
                  <a:schemeClr val="tx1"/>
                </a:solidFill>
              </a:rPr>
              <a:t>startOdomMsg</a:t>
            </a:r>
            <a:r>
              <a:rPr lang="ko-KR" altLang="en-US" sz="1400" dirty="0">
                <a:solidFill>
                  <a:schemeClr val="tx1"/>
                </a:solidFill>
              </a:rPr>
              <a:t> 에서 </a:t>
            </a:r>
            <a:r>
              <a:rPr lang="en-US" altLang="ko-KR" sz="1400" dirty="0">
                <a:solidFill>
                  <a:schemeClr val="tx1"/>
                </a:solidFill>
              </a:rPr>
              <a:t>position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</a:rPr>
              <a:t>orientation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 err="1">
                <a:solidFill>
                  <a:schemeClr val="tx1"/>
                </a:solidFill>
              </a:rPr>
              <a:t>rpy</a:t>
            </a:r>
            <a:r>
              <a:rPr lang="ko-KR" altLang="en-US" sz="1400" dirty="0">
                <a:solidFill>
                  <a:schemeClr val="tx1"/>
                </a:solidFill>
              </a:rPr>
              <a:t>을 얻어 </a:t>
            </a:r>
            <a:r>
              <a:rPr lang="en-US" altLang="ko-KR" sz="1400" dirty="0" err="1">
                <a:solidFill>
                  <a:srgbClr val="FF0000"/>
                </a:solidFill>
              </a:rPr>
              <a:t>transBegin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endOdomMsg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orientation</a:t>
            </a:r>
            <a:r>
              <a:rPr lang="ko-KR" altLang="en-US" sz="1400" dirty="0">
                <a:solidFill>
                  <a:schemeClr val="tx1"/>
                </a:solidFill>
              </a:rPr>
              <a:t>값을 얻어 </a:t>
            </a:r>
            <a:r>
              <a:rPr lang="en-US" altLang="ko-KR" sz="1400" dirty="0" err="1">
                <a:solidFill>
                  <a:schemeClr val="tx1"/>
                </a:solidFill>
              </a:rPr>
              <a:t>r,p,y</a:t>
            </a:r>
            <a:r>
              <a:rPr lang="ko-KR" altLang="en-US" sz="1400" dirty="0">
                <a:solidFill>
                  <a:schemeClr val="tx1"/>
                </a:solidFill>
              </a:rPr>
              <a:t>를 얻고</a:t>
            </a:r>
            <a:r>
              <a:rPr lang="en-US" altLang="ko-KR" sz="1400" dirty="0">
                <a:solidFill>
                  <a:schemeClr val="tx1"/>
                </a:solidFill>
              </a:rPr>
              <a:t>, position</a:t>
            </a:r>
            <a:r>
              <a:rPr lang="ko-KR" altLang="en-US" sz="1400" dirty="0">
                <a:solidFill>
                  <a:schemeClr val="tx1"/>
                </a:solidFill>
              </a:rPr>
              <a:t>값을 얻어 </a:t>
            </a:r>
            <a:r>
              <a:rPr lang="en-US" altLang="ko-KR" sz="1400" dirty="0" err="1">
                <a:solidFill>
                  <a:srgbClr val="FF0000"/>
                </a:solidFill>
              </a:rPr>
              <a:t>transEnd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transBt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계산후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odomIncre</a:t>
            </a:r>
            <a:r>
              <a:rPr lang="en-US" altLang="ko-KR" sz="1400" dirty="0">
                <a:solidFill>
                  <a:srgbClr val="FF0000"/>
                </a:solidFill>
              </a:rPr>
              <a:t> XYZ</a:t>
            </a:r>
            <a:r>
              <a:rPr lang="ko-KR" altLang="en-US" sz="1400" dirty="0">
                <a:solidFill>
                  <a:srgbClr val="FF0000"/>
                </a:solidFill>
              </a:rPr>
              <a:t>와 </a:t>
            </a:r>
            <a:r>
              <a:rPr lang="en-US" altLang="ko-KR" sz="1400" dirty="0" err="1">
                <a:solidFill>
                  <a:srgbClr val="FF0000"/>
                </a:solidFill>
              </a:rPr>
              <a:t>RPYIncre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r>
              <a:rPr lang="ko-KR" altLang="en-US" sz="1400" dirty="0" err="1">
                <a:solidFill>
                  <a:schemeClr val="tx1"/>
                </a:solidFill>
              </a:rPr>
              <a:t>증분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get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569147-8ABB-4D52-9E39-639DE0C335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05" r="23152" b="38806"/>
          <a:stretch/>
        </p:blipFill>
        <p:spPr>
          <a:xfrm>
            <a:off x="281631" y="3350596"/>
            <a:ext cx="11628737" cy="10855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90A9C7-6217-4D93-89F3-0729A7C4E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36" b="83786"/>
          <a:stretch/>
        </p:blipFill>
        <p:spPr>
          <a:xfrm>
            <a:off x="1531101" y="1552712"/>
            <a:ext cx="9129798" cy="5168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81DA90-F86C-4B0A-93E4-D672180CFF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70" r="35272"/>
          <a:stretch/>
        </p:blipFill>
        <p:spPr>
          <a:xfrm>
            <a:off x="833098" y="5368783"/>
            <a:ext cx="10525801" cy="10855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AA2208-F68F-4000-9D48-E63A0AD9543D}"/>
              </a:ext>
            </a:extLst>
          </p:cNvPr>
          <p:cNvSpPr/>
          <p:nvPr/>
        </p:nvSpPr>
        <p:spPr>
          <a:xfrm>
            <a:off x="1712348" y="3350597"/>
            <a:ext cx="929254" cy="2379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FCD0D6-AF7C-4E21-8C73-9B88F1319DEB}"/>
              </a:ext>
            </a:extLst>
          </p:cNvPr>
          <p:cNvSpPr/>
          <p:nvPr/>
        </p:nvSpPr>
        <p:spPr>
          <a:xfrm>
            <a:off x="1712348" y="4198180"/>
            <a:ext cx="784111" cy="237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6ACB6D-09CC-4193-8BED-695A4AC89750}"/>
              </a:ext>
            </a:extLst>
          </p:cNvPr>
          <p:cNvSpPr/>
          <p:nvPr/>
        </p:nvSpPr>
        <p:spPr>
          <a:xfrm>
            <a:off x="833098" y="6167813"/>
            <a:ext cx="10525800" cy="272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893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4DF1C1-F0EB-4194-BF69-6C61DC1E5C8D}"/>
              </a:ext>
            </a:extLst>
          </p:cNvPr>
          <p:cNvGrpSpPr/>
          <p:nvPr/>
        </p:nvGrpSpPr>
        <p:grpSpPr>
          <a:xfrm>
            <a:off x="200463" y="198952"/>
            <a:ext cx="11679061" cy="6618245"/>
            <a:chOff x="200463" y="198952"/>
            <a:chExt cx="11679061" cy="66182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D47D9D-26F1-414F-BF04-BE58A76B138D}"/>
                </a:ext>
              </a:extLst>
            </p:cNvPr>
            <p:cNvSpPr/>
            <p:nvPr/>
          </p:nvSpPr>
          <p:spPr>
            <a:xfrm>
              <a:off x="200463" y="198952"/>
              <a:ext cx="11679061" cy="1092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  <a:highlight>
                    <a:srgbClr val="DEFD23"/>
                  </a:highlight>
                </a:rPr>
                <a:t>③ </a:t>
              </a:r>
              <a:r>
                <a:rPr lang="en-US" altLang="ko-KR" sz="1400" b="1" dirty="0" err="1">
                  <a:solidFill>
                    <a:schemeClr val="tx1"/>
                  </a:solidFill>
                  <a:highlight>
                    <a:srgbClr val="DEFD23"/>
                  </a:highlight>
                </a:rPr>
                <a:t>pointcloud</a:t>
              </a:r>
              <a:r>
                <a:rPr lang="ko-KR" altLang="en-US" sz="1400" b="1" dirty="0">
                  <a:solidFill>
                    <a:schemeClr val="tx1"/>
                  </a:solidFill>
                  <a:highlight>
                    <a:srgbClr val="DEFD23"/>
                  </a:highlight>
                </a:rPr>
                <a:t> 호환되는지 확인하고 왜곡 보정 후</a:t>
              </a:r>
              <a:r>
                <a:rPr lang="en-US" altLang="ko-KR" sz="1400" b="1" dirty="0">
                  <a:solidFill>
                    <a:schemeClr val="tx1"/>
                  </a:solidFill>
                  <a:highlight>
                    <a:srgbClr val="DEFD23"/>
                  </a:highlight>
                </a:rPr>
                <a:t>,</a:t>
              </a:r>
              <a:r>
                <a:rPr lang="ko-KR" altLang="en-US" sz="1400" b="1" dirty="0">
                  <a:solidFill>
                    <a:schemeClr val="tx1"/>
                  </a:solidFill>
                  <a:highlight>
                    <a:srgbClr val="DEFD23"/>
                  </a:highlight>
                </a:rPr>
                <a:t> 레이저 포인트 저장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 err="1">
                  <a:solidFill>
                    <a:schemeClr val="tx1"/>
                  </a:solidFill>
                </a:rPr>
                <a:t>projectPointCloud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현재 프레임에 있는 모든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pointcloud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400" dirty="0">
                  <a:solidFill>
                    <a:schemeClr val="tx1"/>
                  </a:solidFill>
                </a:rPr>
                <a:t>index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찾음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deskewPoint</a:t>
              </a:r>
              <a:r>
                <a:rPr lang="ko-KR" altLang="en-US" sz="1400" dirty="0">
                  <a:solidFill>
                    <a:schemeClr val="tx1"/>
                  </a:solidFill>
                </a:rPr>
                <a:t>함수를 사용해서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pointcloud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</a:rPr>
                <a:t>왜곡 보정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FDA235-AC80-4F6B-9F13-25245DA32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51" t="28212" r="2745" b="5507"/>
            <a:stretch/>
          </p:blipFill>
          <p:spPr>
            <a:xfrm>
              <a:off x="1851597" y="1468952"/>
              <a:ext cx="5847205" cy="534824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87A593-B234-4BCB-8117-C671008BDD22}"/>
                </a:ext>
              </a:extLst>
            </p:cNvPr>
            <p:cNvSpPr/>
            <p:nvPr/>
          </p:nvSpPr>
          <p:spPr>
            <a:xfrm>
              <a:off x="1955801" y="5626099"/>
              <a:ext cx="5295900" cy="2413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F43A96-955A-4845-9EAC-DE30DC0B93BC}"/>
                </a:ext>
              </a:extLst>
            </p:cNvPr>
            <p:cNvSpPr txBox="1"/>
            <p:nvPr/>
          </p:nvSpPr>
          <p:spPr>
            <a:xfrm>
              <a:off x="1232502" y="5600555"/>
              <a:ext cx="7232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rgbClr val="FF0000"/>
                  </a:solidFill>
                  <a:latin typeface="+mn-ea"/>
                </a:rPr>
                <a:t>MAIN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FCB3DB-FF74-4F5E-A094-C2B82BF1EE46}"/>
                </a:ext>
              </a:extLst>
            </p:cNvPr>
            <p:cNvSpPr txBox="1"/>
            <p:nvPr/>
          </p:nvSpPr>
          <p:spPr>
            <a:xfrm>
              <a:off x="5597497" y="6355532"/>
              <a:ext cx="2291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Raw cloud &gt; </a:t>
              </a:r>
              <a:r>
                <a:rPr lang="en-US" altLang="ko-KR" sz="1200" b="1" dirty="0" err="1">
                  <a:solidFill>
                    <a:schemeClr val="bg1"/>
                  </a:solidFill>
                  <a:latin typeface="+mn-ea"/>
                </a:rPr>
                <a:t>laserCloudIn</a:t>
              </a:r>
              <a:endParaRPr lang="en-US" altLang="ko-KR" sz="1200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ko-KR" sz="1200" b="1" dirty="0" err="1">
                  <a:solidFill>
                    <a:schemeClr val="bg1"/>
                  </a:solidFill>
                  <a:latin typeface="+mn-ea"/>
                </a:rPr>
                <a:t>deskewing</a:t>
              </a: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후 </a:t>
              </a: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&gt; </a:t>
              </a:r>
              <a:r>
                <a:rPr lang="en-US" altLang="ko-KR" sz="1200" b="1" dirty="0" err="1">
                  <a:solidFill>
                    <a:schemeClr val="bg1"/>
                  </a:solidFill>
                  <a:latin typeface="+mn-ea"/>
                </a:rPr>
                <a:t>fullCloud</a:t>
              </a:r>
              <a:endParaRPr lang="en-US" altLang="ko-KR" sz="12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6C75A4-9A41-4C98-BEC6-DD4C91A47483}"/>
                </a:ext>
              </a:extLst>
            </p:cNvPr>
            <p:cNvSpPr/>
            <p:nvPr/>
          </p:nvSpPr>
          <p:spPr>
            <a:xfrm>
              <a:off x="8682918" y="5200649"/>
              <a:ext cx="3106561" cy="1092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B050"/>
                  </a:solidFill>
                </a:rPr>
                <a:t>현재 </a:t>
              </a:r>
              <a:r>
                <a:rPr lang="en-US" altLang="ko-KR" sz="1400" dirty="0">
                  <a:solidFill>
                    <a:srgbClr val="00B050"/>
                  </a:solidFill>
                </a:rPr>
                <a:t>point cloud</a:t>
              </a:r>
              <a:r>
                <a:rPr lang="ko-KR" altLang="en-US" sz="1400" dirty="0">
                  <a:solidFill>
                    <a:srgbClr val="00B050"/>
                  </a:solidFill>
                </a:rPr>
                <a:t>의 시간에 따라</a:t>
              </a:r>
              <a:endParaRPr lang="en-US" altLang="ko-KR" sz="1400" dirty="0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rgbClr val="00B050"/>
                  </a:solidFill>
                </a:rPr>
                <a:t>현재 </a:t>
              </a:r>
              <a:r>
                <a:rPr lang="en-US" altLang="ko-KR" sz="1400" dirty="0">
                  <a:solidFill>
                    <a:srgbClr val="00B050"/>
                  </a:solidFill>
                </a:rPr>
                <a:t>point cloud</a:t>
              </a:r>
              <a:r>
                <a:rPr lang="ko-KR" altLang="en-US" sz="1400" dirty="0">
                  <a:solidFill>
                    <a:srgbClr val="00B050"/>
                  </a:solidFill>
                </a:rPr>
                <a:t>를 </a:t>
              </a:r>
              <a:r>
                <a:rPr lang="en-US" altLang="ko-KR" sz="1400" dirty="0">
                  <a:solidFill>
                    <a:srgbClr val="00B050"/>
                  </a:solidFill>
                </a:rPr>
                <a:t>lidar frame</a:t>
              </a:r>
              <a:r>
                <a:rPr lang="ko-KR" altLang="en-US" sz="1400" dirty="0">
                  <a:solidFill>
                    <a:srgbClr val="00B050"/>
                  </a:solidFill>
                </a:rPr>
                <a:t>의</a:t>
              </a:r>
              <a:endParaRPr lang="en-US" altLang="ko-KR" sz="1400" dirty="0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rgbClr val="00B050"/>
                  </a:solidFill>
                </a:rPr>
                <a:t>초기 순간 좌표계로 변환</a:t>
              </a: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306A344-74E1-4880-BAC8-48A6F558B103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7284616" y="5746749"/>
              <a:ext cx="139830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A07EB7-AB9A-4CE6-997A-E5918F945F8F}"/>
              </a:ext>
            </a:extLst>
          </p:cNvPr>
          <p:cNvSpPr/>
          <p:nvPr/>
        </p:nvSpPr>
        <p:spPr>
          <a:xfrm>
            <a:off x="8292497" y="1799128"/>
            <a:ext cx="3106561" cy="364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rgbClr val="00B050"/>
                </a:solidFill>
              </a:rPr>
              <a:t>thispoint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= </a:t>
            </a:r>
            <a:r>
              <a:rPr lang="en-US" altLang="ko-KR" sz="1400" dirty="0" err="1">
                <a:solidFill>
                  <a:srgbClr val="00B050"/>
                </a:solidFill>
              </a:rPr>
              <a:t>laserCloudIn</a:t>
            </a:r>
            <a:r>
              <a:rPr lang="en-US" altLang="ko-KR" sz="1400" dirty="0">
                <a:solidFill>
                  <a:srgbClr val="00B050"/>
                </a:solidFill>
              </a:rPr>
              <a:t>-&gt;points[</a:t>
            </a:r>
            <a:r>
              <a:rPr lang="en-US" altLang="ko-KR" sz="1400" dirty="0" err="1">
                <a:solidFill>
                  <a:srgbClr val="00B050"/>
                </a:solidFill>
              </a:rPr>
              <a:t>i</a:t>
            </a:r>
            <a:r>
              <a:rPr lang="en-US" altLang="ko-KR" sz="1400" dirty="0">
                <a:solidFill>
                  <a:srgbClr val="00B050"/>
                </a:solidFill>
              </a:rPr>
              <a:t>]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EB44917-2EA6-4683-B42F-B5ED2EFFA483}"/>
              </a:ext>
            </a:extLst>
          </p:cNvPr>
          <p:cNvCxnSpPr>
            <a:cxnSpLocks/>
          </p:cNvCxnSpPr>
          <p:nvPr/>
        </p:nvCxnSpPr>
        <p:spPr>
          <a:xfrm>
            <a:off x="5207000" y="1638300"/>
            <a:ext cx="2993318" cy="364052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75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56469" y="447665"/>
            <a:ext cx="11679061" cy="1845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</a:rPr>
              <a:t>PointType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deskewPoint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rgbClr val="92D050"/>
                </a:solidFill>
              </a:rPr>
              <a:t>Point cloud </a:t>
            </a:r>
            <a:r>
              <a:rPr lang="ko-KR" altLang="en-US" sz="1400" b="1" dirty="0">
                <a:solidFill>
                  <a:srgbClr val="92D050"/>
                </a:solidFill>
              </a:rPr>
              <a:t>왜곡 보정</a:t>
            </a:r>
            <a:endParaRPr lang="en-US" altLang="ko-KR" sz="1400" b="1" dirty="0">
              <a:solidFill>
                <a:srgbClr val="92D05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PointTime</a:t>
            </a:r>
            <a:r>
              <a:rPr lang="en-US" altLang="ko-KR" sz="1400" dirty="0">
                <a:solidFill>
                  <a:schemeClr val="tx1"/>
                </a:solidFill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</a:rPr>
              <a:t>timeScanCur</a:t>
            </a:r>
            <a:r>
              <a:rPr lang="en-US" altLang="ko-KR" sz="1400" dirty="0">
                <a:solidFill>
                  <a:schemeClr val="tx1"/>
                </a:solidFill>
              </a:rPr>
              <a:t> + </a:t>
            </a:r>
            <a:r>
              <a:rPr lang="en-US" altLang="ko-KR" sz="1400" dirty="0" err="1">
                <a:solidFill>
                  <a:schemeClr val="tx1"/>
                </a:solidFill>
              </a:rPr>
              <a:t>relTime</a:t>
            </a:r>
            <a:r>
              <a:rPr lang="en-US" altLang="ko-KR" sz="1400" dirty="0">
                <a:solidFill>
                  <a:schemeClr val="tx1"/>
                </a:solidFill>
              </a:rPr>
              <a:t> (</a:t>
            </a: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laser point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time stamp = frame </a:t>
            </a:r>
            <a:r>
              <a:rPr lang="ko-KR" altLang="en-US" sz="1400" dirty="0">
                <a:solidFill>
                  <a:schemeClr val="tx1"/>
                </a:solidFill>
              </a:rPr>
              <a:t>시작 </a:t>
            </a:r>
            <a:r>
              <a:rPr lang="ko-KR" altLang="en-US" sz="1400" dirty="0" err="1">
                <a:solidFill>
                  <a:schemeClr val="tx1"/>
                </a:solidFill>
              </a:rPr>
              <a:t>시작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+ laser frame </a:t>
            </a:r>
            <a:r>
              <a:rPr lang="ko-KR" altLang="en-US" sz="1400" dirty="0">
                <a:solidFill>
                  <a:schemeClr val="tx1"/>
                </a:solidFill>
              </a:rPr>
              <a:t>시작 기준 현재 </a:t>
            </a:r>
            <a:r>
              <a:rPr lang="en-US" altLang="ko-KR" sz="1400" dirty="0">
                <a:solidFill>
                  <a:schemeClr val="tx1"/>
                </a:solidFill>
              </a:rPr>
              <a:t>laser point </a:t>
            </a:r>
            <a:r>
              <a:rPr lang="ko-KR" altLang="en-US" sz="1400" dirty="0">
                <a:solidFill>
                  <a:schemeClr val="tx1"/>
                </a:solidFill>
              </a:rPr>
              <a:t>시간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</a:rPr>
              <a:t>findRotation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imudeskewInfo</a:t>
            </a:r>
            <a:r>
              <a:rPr lang="ko-KR" altLang="en-US" sz="1400" dirty="0">
                <a:solidFill>
                  <a:schemeClr val="tx1"/>
                </a:solidFill>
              </a:rPr>
              <a:t>가 실행되면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rotCur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</a:rPr>
              <a:t>findPosition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posCur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EAE71C-5428-4098-B343-ADEE6C6E6DE9}"/>
              </a:ext>
            </a:extLst>
          </p:cNvPr>
          <p:cNvGrpSpPr/>
          <p:nvPr/>
        </p:nvGrpSpPr>
        <p:grpSpPr>
          <a:xfrm>
            <a:off x="1474971" y="3013213"/>
            <a:ext cx="9242058" cy="3279959"/>
            <a:chOff x="1474971" y="3114813"/>
            <a:chExt cx="9242058" cy="3279959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0696BF6-7A73-4E2E-92FE-39042DDD6299}"/>
                </a:ext>
              </a:extLst>
            </p:cNvPr>
            <p:cNvGrpSpPr/>
            <p:nvPr/>
          </p:nvGrpSpPr>
          <p:grpSpPr>
            <a:xfrm>
              <a:off x="1474971" y="3114813"/>
              <a:ext cx="9242058" cy="3279959"/>
              <a:chOff x="1474971" y="3429000"/>
              <a:chExt cx="9242058" cy="3279959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2F71EB9-C126-43DB-B421-D494F94614C3}"/>
                  </a:ext>
                </a:extLst>
              </p:cNvPr>
              <p:cNvGrpSpPr/>
              <p:nvPr/>
            </p:nvGrpSpPr>
            <p:grpSpPr>
              <a:xfrm>
                <a:off x="1474971" y="3429000"/>
                <a:ext cx="9145394" cy="3279959"/>
                <a:chOff x="1351431" y="2881220"/>
                <a:chExt cx="9145394" cy="3279959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13131A6B-CA5F-4C12-B0CC-954101136E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74" t="40713" r="7001" b="9050"/>
                <a:stretch/>
              </p:blipFill>
              <p:spPr>
                <a:xfrm>
                  <a:off x="1351431" y="2881220"/>
                  <a:ext cx="9145394" cy="3279959"/>
                </a:xfrm>
                <a:prstGeom prst="rect">
                  <a:avLst/>
                </a:prstGeom>
              </p:spPr>
            </p:pic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060A0ED0-DFDE-4F3F-91C7-4BCC47B8D6E4}"/>
                    </a:ext>
                  </a:extLst>
                </p:cNvPr>
                <p:cNvSpPr/>
                <p:nvPr/>
              </p:nvSpPr>
              <p:spPr>
                <a:xfrm>
                  <a:off x="5835988" y="4410690"/>
                  <a:ext cx="4577617" cy="22101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74E94D-D323-4048-A747-0E113BFBB682}"/>
                  </a:ext>
                </a:extLst>
              </p:cNvPr>
              <p:cNvSpPr txBox="1"/>
              <p:nvPr/>
            </p:nvSpPr>
            <p:spPr>
              <a:xfrm>
                <a:off x="3956070" y="4666082"/>
                <a:ext cx="5691513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bg1"/>
                    </a:solidFill>
                    <a:latin typeface="+mn-ea"/>
                  </a:rPr>
                  <a:t>현재 시점에서 </a:t>
                </a:r>
                <a:r>
                  <a:rPr lang="en-US" altLang="ko-KR" sz="1300" b="1" dirty="0">
                    <a:solidFill>
                      <a:schemeClr val="bg1"/>
                    </a:solidFill>
                    <a:latin typeface="+mn-ea"/>
                  </a:rPr>
                  <a:t>laser point</a:t>
                </a:r>
                <a:r>
                  <a:rPr lang="ko-KR" altLang="en-US" sz="1300" b="1" dirty="0">
                    <a:solidFill>
                      <a:schemeClr val="bg1"/>
                    </a:solidFill>
                    <a:latin typeface="+mn-ea"/>
                  </a:rPr>
                  <a:t>와 첫 번째 </a:t>
                </a:r>
                <a:r>
                  <a:rPr lang="en-US" altLang="ko-KR" sz="1300" b="1" dirty="0">
                    <a:solidFill>
                      <a:schemeClr val="bg1"/>
                    </a:solidFill>
                    <a:latin typeface="+mn-ea"/>
                  </a:rPr>
                  <a:t>laser point </a:t>
                </a:r>
                <a:r>
                  <a:rPr lang="ko-KR" altLang="en-US" sz="1300" b="1" dirty="0">
                    <a:solidFill>
                      <a:schemeClr val="bg1"/>
                    </a:solidFill>
                    <a:latin typeface="+mn-ea"/>
                  </a:rPr>
                  <a:t>간의 </a:t>
                </a:r>
                <a:r>
                  <a:rPr lang="en-US" altLang="ko-KR" sz="1300" b="1" dirty="0">
                    <a:solidFill>
                      <a:schemeClr val="bg1"/>
                    </a:solidFill>
                    <a:latin typeface="+mn-ea"/>
                  </a:rPr>
                  <a:t>pose </a:t>
                </a:r>
                <a:r>
                  <a:rPr lang="en-US" altLang="ko-KR" sz="1300" b="1" dirty="0" err="1">
                    <a:solidFill>
                      <a:schemeClr val="bg1"/>
                    </a:solidFill>
                    <a:latin typeface="+mn-ea"/>
                  </a:rPr>
                  <a:t>tf</a:t>
                </a:r>
                <a:endParaRPr lang="en-US" altLang="ko-KR" sz="13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095054-F0D3-417D-BA7E-5335DA7E4B64}"/>
                  </a:ext>
                </a:extLst>
              </p:cNvPr>
              <p:cNvSpPr txBox="1"/>
              <p:nvPr/>
            </p:nvSpPr>
            <p:spPr>
              <a:xfrm>
                <a:off x="3856679" y="3457239"/>
                <a:ext cx="315372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bg1"/>
                    </a:solidFill>
                    <a:latin typeface="+mn-ea"/>
                  </a:rPr>
                  <a:t>시작점일 때</a:t>
                </a:r>
                <a:r>
                  <a:rPr lang="en-US" altLang="ko-KR" sz="1300" b="1" dirty="0">
                    <a:solidFill>
                      <a:schemeClr val="bg1"/>
                    </a:solidFill>
                    <a:latin typeface="+mn-ea"/>
                  </a:rPr>
                  <a:t>, </a:t>
                </a:r>
                <a:r>
                  <a:rPr lang="ko-KR" altLang="en-US" sz="1300" b="1" dirty="0">
                    <a:solidFill>
                      <a:schemeClr val="bg1"/>
                    </a:solidFill>
                    <a:latin typeface="+mn-ea"/>
                  </a:rPr>
                  <a:t>현재점의 </a:t>
                </a:r>
                <a:r>
                  <a:rPr lang="ko-KR" altLang="en-US" sz="1300" b="1" dirty="0" err="1">
                    <a:solidFill>
                      <a:schemeClr val="bg1"/>
                    </a:solidFill>
                    <a:latin typeface="+mn-ea"/>
                  </a:rPr>
                  <a:t>역행렬</a:t>
                </a:r>
                <a:r>
                  <a:rPr lang="ko-KR" altLang="en-US" sz="1300" b="1" dirty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lang="en-US" altLang="ko-KR" sz="1300" b="1" dirty="0" err="1">
                    <a:solidFill>
                      <a:schemeClr val="bg1"/>
                    </a:solidFill>
                    <a:latin typeface="+mn-ea"/>
                  </a:rPr>
                  <a:t>tf</a:t>
                </a:r>
                <a:r>
                  <a:rPr lang="en-US" altLang="ko-KR" sz="1300" b="1" dirty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lang="ko-KR" altLang="en-US" sz="1300" b="1" dirty="0">
                    <a:solidFill>
                      <a:schemeClr val="bg1"/>
                    </a:solidFill>
                    <a:latin typeface="+mn-ea"/>
                  </a:rPr>
                  <a:t>정의</a:t>
                </a:r>
                <a:endParaRPr lang="en-US" altLang="ko-KR" sz="13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B404D5-E0CB-4B6B-8F5D-98D1201CBBA7}"/>
                  </a:ext>
                </a:extLst>
              </p:cNvPr>
              <p:cNvSpPr txBox="1"/>
              <p:nvPr/>
            </p:nvSpPr>
            <p:spPr>
              <a:xfrm>
                <a:off x="3250243" y="5493910"/>
                <a:ext cx="746678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 err="1">
                    <a:solidFill>
                      <a:schemeClr val="bg1"/>
                    </a:solidFill>
                    <a:latin typeface="+mn-ea"/>
                  </a:rPr>
                  <a:t>newPoint</a:t>
                </a:r>
                <a:r>
                  <a:rPr lang="ko-KR" altLang="en-US" sz="1300" b="1" dirty="0">
                    <a:solidFill>
                      <a:schemeClr val="bg1"/>
                    </a:solidFill>
                    <a:latin typeface="+mn-ea"/>
                  </a:rPr>
                  <a:t>를 지정함으로써 왜곡 보정</a:t>
                </a:r>
                <a:endParaRPr lang="en-US" altLang="ko-KR" sz="13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CF2DDA9-3FB0-4F23-9C51-57D88D4C82C8}"/>
                </a:ext>
              </a:extLst>
            </p:cNvPr>
            <p:cNvSpPr/>
            <p:nvPr/>
          </p:nvSpPr>
          <p:spPr>
            <a:xfrm>
              <a:off x="1567870" y="5500351"/>
              <a:ext cx="8969275" cy="6058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18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40803"/>
            <a:ext cx="11775722" cy="1958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⑤ 분할된 </a:t>
            </a:r>
            <a:r>
              <a:rPr lang="ko-KR" altLang="en-US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포클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추출해서 레이더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odometry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에 사용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</a:rPr>
              <a:t>cloudExtraction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Ring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index</a:t>
            </a:r>
            <a:r>
              <a:rPr lang="ko-KR" altLang="en-US" sz="1400" dirty="0">
                <a:solidFill>
                  <a:schemeClr val="tx1"/>
                </a:solidFill>
              </a:rPr>
              <a:t>를 넣어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ring</a:t>
            </a:r>
            <a:r>
              <a:rPr lang="ko-KR" altLang="en-US" sz="1400" dirty="0">
                <a:solidFill>
                  <a:schemeClr val="tx1"/>
                </a:solidFill>
              </a:rPr>
              <a:t>사이의 관계를 알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column index, range info, extracted cloud </a:t>
            </a:r>
            <a:r>
              <a:rPr lang="ko-KR" altLang="en-US" sz="1400" dirty="0">
                <a:solidFill>
                  <a:schemeClr val="tx1"/>
                </a:solidFill>
              </a:rPr>
              <a:t>저장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FB87FE-454F-4144-9C98-1F68FAB3B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44" b="23942"/>
          <a:stretch/>
        </p:blipFill>
        <p:spPr>
          <a:xfrm>
            <a:off x="3007104" y="1999488"/>
            <a:ext cx="6177792" cy="44191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1EC08C-D8FE-4867-999B-67E3938B9CDB}"/>
              </a:ext>
            </a:extLst>
          </p:cNvPr>
          <p:cNvSpPr/>
          <p:nvPr/>
        </p:nvSpPr>
        <p:spPr>
          <a:xfrm>
            <a:off x="10019226" y="5571743"/>
            <a:ext cx="1243399" cy="440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B050"/>
                </a:solidFill>
              </a:rPr>
              <a:t>이후 </a:t>
            </a:r>
            <a:r>
              <a:rPr lang="en-US" altLang="ko-KR" sz="1400" dirty="0">
                <a:solidFill>
                  <a:srgbClr val="00B050"/>
                </a:solidFill>
              </a:rPr>
              <a:t>publish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EFAEF19-DC6E-41E2-BDB3-6903C48CE707}"/>
              </a:ext>
            </a:extLst>
          </p:cNvPr>
          <p:cNvCxnSpPr>
            <a:cxnSpLocks/>
          </p:cNvCxnSpPr>
          <p:nvPr/>
        </p:nvCxnSpPr>
        <p:spPr>
          <a:xfrm>
            <a:off x="9400032" y="5792088"/>
            <a:ext cx="609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F76099-0FC9-4DEC-ADC6-A9D7499604C0}"/>
              </a:ext>
            </a:extLst>
          </p:cNvPr>
          <p:cNvSpPr/>
          <p:nvPr/>
        </p:nvSpPr>
        <p:spPr>
          <a:xfrm>
            <a:off x="3618665" y="3055259"/>
            <a:ext cx="3330776" cy="212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93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9"/>
            <a:ext cx="11775722" cy="3313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featureExtraction.cpp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왜곡 제거 후 포인트 클라우드를 수신하고 </a:t>
            </a:r>
            <a:r>
              <a:rPr lang="en-US" altLang="ko-KR" sz="1400" dirty="0">
                <a:solidFill>
                  <a:schemeClr val="tx1"/>
                </a:solidFill>
              </a:rPr>
              <a:t>edge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</a:rPr>
              <a:t>planar</a:t>
            </a:r>
            <a:r>
              <a:rPr lang="ko-KR" altLang="en-US" sz="1400" dirty="0">
                <a:solidFill>
                  <a:schemeClr val="tx1"/>
                </a:solidFill>
              </a:rPr>
              <a:t> 포인트의 </a:t>
            </a:r>
            <a:r>
              <a:rPr lang="en-US" altLang="ko-KR" sz="1400" dirty="0">
                <a:solidFill>
                  <a:srgbClr val="FF0000"/>
                </a:solidFill>
              </a:rPr>
              <a:t>feature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extraction</a:t>
            </a:r>
            <a:r>
              <a:rPr lang="ko-KR" altLang="en-US" sz="1400" dirty="0">
                <a:solidFill>
                  <a:schemeClr val="tx1"/>
                </a:solidFill>
              </a:rPr>
              <a:t>을 수행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Class </a:t>
            </a:r>
            <a:r>
              <a:rPr lang="en-US" altLang="ko-KR" sz="1400" b="1" dirty="0" err="1">
                <a:solidFill>
                  <a:schemeClr val="tx1"/>
                </a:solidFill>
              </a:rPr>
              <a:t>FeatureExtraction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3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</a:rPr>
              <a:t>laserCloudInfoHandler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①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calculateSmoothness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point </a:t>
            </a:r>
            <a:r>
              <a:rPr lang="ko-KR" altLang="en-US" sz="1400" dirty="0">
                <a:solidFill>
                  <a:schemeClr val="tx1"/>
                </a:solidFill>
              </a:rPr>
              <a:t>전 후</a:t>
            </a:r>
            <a:r>
              <a:rPr lang="en-US" altLang="ko-KR" sz="1400" dirty="0">
                <a:solidFill>
                  <a:schemeClr val="tx1"/>
                </a:solidFill>
              </a:rPr>
              <a:t>, 5</a:t>
            </a:r>
            <a:r>
              <a:rPr lang="ko-KR" altLang="en-US" sz="1400" dirty="0">
                <a:solidFill>
                  <a:schemeClr val="tx1"/>
                </a:solidFill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</a:rPr>
              <a:t>point(</a:t>
            </a:r>
            <a:r>
              <a:rPr lang="ko-KR" altLang="en-US" sz="1400" dirty="0">
                <a:solidFill>
                  <a:schemeClr val="tx1"/>
                </a:solidFill>
              </a:rPr>
              <a:t>총 </a:t>
            </a:r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를 사용하여 거리차이를 계산하고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smoothness </a:t>
            </a:r>
            <a:r>
              <a:rPr lang="ko-KR" altLang="en-US" sz="1400" dirty="0">
                <a:solidFill>
                  <a:schemeClr val="tx1"/>
                </a:solidFill>
              </a:rPr>
              <a:t>계산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F7E217-9B58-4D47-A470-D8D37DA9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467"/>
            <a:ext cx="12192000" cy="9562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0530E9-2472-44D1-874F-77D1BAF1F3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0" t="9652" b="9820"/>
          <a:stretch/>
        </p:blipFill>
        <p:spPr>
          <a:xfrm>
            <a:off x="1074845" y="3635586"/>
            <a:ext cx="6835646" cy="31064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A58FDE8-0DC9-494A-9C6E-ACB734EE9EE7}"/>
              </a:ext>
            </a:extLst>
          </p:cNvPr>
          <p:cNvSpPr/>
          <p:nvPr/>
        </p:nvSpPr>
        <p:spPr>
          <a:xfrm>
            <a:off x="1393541" y="6370603"/>
            <a:ext cx="3381067" cy="371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D8C36B-27F4-4DBD-8468-4335BF89775D}"/>
              </a:ext>
            </a:extLst>
          </p:cNvPr>
          <p:cNvSpPr/>
          <p:nvPr/>
        </p:nvSpPr>
        <p:spPr>
          <a:xfrm>
            <a:off x="1393541" y="5443503"/>
            <a:ext cx="2997527" cy="195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605D29AC-5CC8-4FC4-8C35-970EC32D7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1" t="21415" r="27777" b="21474"/>
          <a:stretch/>
        </p:blipFill>
        <p:spPr bwMode="auto">
          <a:xfrm>
            <a:off x="8582821" y="3635585"/>
            <a:ext cx="1791222" cy="310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80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1920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②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markOccludedPoints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가려진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와 평행 </a:t>
            </a:r>
            <a:r>
              <a:rPr lang="en-US" altLang="ko-KR" sz="1400" dirty="0">
                <a:solidFill>
                  <a:schemeClr val="tx1"/>
                </a:solidFill>
              </a:rPr>
              <a:t>beam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를 표시하여 </a:t>
            </a:r>
            <a:r>
              <a:rPr lang="en-US" altLang="ko-KR" sz="1400" dirty="0">
                <a:solidFill>
                  <a:schemeClr val="tx1"/>
                </a:solidFill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</a:rPr>
              <a:t>로 여기지 않음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en-US" altLang="ko-KR" sz="1400" dirty="0" err="1">
                <a:solidFill>
                  <a:schemeClr val="tx1"/>
                </a:solidFill>
              </a:rPr>
              <a:t>cloudNeighborPicked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</a:rPr>
              <a:t>i</a:t>
            </a:r>
            <a:r>
              <a:rPr lang="en-US" altLang="ko-KR" sz="1400" dirty="0">
                <a:solidFill>
                  <a:schemeClr val="tx1"/>
                </a:solidFill>
              </a:rPr>
              <a:t>] = 1;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Case 1 </a:t>
            </a:r>
            <a:r>
              <a:rPr lang="ko-KR" altLang="en-US" sz="1400" dirty="0">
                <a:solidFill>
                  <a:schemeClr val="tx1"/>
                </a:solidFill>
              </a:rPr>
              <a:t>인접한 두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의 거리차이가 </a:t>
            </a:r>
            <a:r>
              <a:rPr lang="en-US" altLang="ko-KR" sz="1400" dirty="0">
                <a:solidFill>
                  <a:schemeClr val="tx1"/>
                </a:solidFill>
              </a:rPr>
              <a:t>0.3</a:t>
            </a:r>
            <a:r>
              <a:rPr lang="ko-KR" altLang="en-US" sz="1400" dirty="0">
                <a:solidFill>
                  <a:schemeClr val="tx1"/>
                </a:solidFill>
              </a:rPr>
              <a:t>보다 크면 폐색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가려짐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 관계가 있음을 의미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Case 2 </a:t>
            </a:r>
            <a:r>
              <a:rPr lang="en-US" altLang="ko-KR" sz="1400" dirty="0" err="1">
                <a:solidFill>
                  <a:schemeClr val="tx1"/>
                </a:solidFill>
              </a:rPr>
              <a:t>i</a:t>
            </a:r>
            <a:r>
              <a:rPr lang="ko-KR" altLang="en-US" sz="1400" dirty="0">
                <a:solidFill>
                  <a:schemeClr val="tx1"/>
                </a:solidFill>
              </a:rPr>
              <a:t>번째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를 기준으로 양 옆의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와의 거리 오차가 </a:t>
            </a:r>
            <a:r>
              <a:rPr lang="en-US" altLang="ko-KR" sz="1400" dirty="0">
                <a:solidFill>
                  <a:schemeClr val="tx1"/>
                </a:solidFill>
              </a:rPr>
              <a:t>±0.02 </a:t>
            </a:r>
            <a:r>
              <a:rPr lang="ko-KR" altLang="en-US" sz="1400" dirty="0">
                <a:solidFill>
                  <a:schemeClr val="tx1"/>
                </a:solidFill>
              </a:rPr>
              <a:t>이상 나면 </a:t>
            </a:r>
            <a:r>
              <a:rPr lang="en-US" altLang="ko-KR" sz="1400" dirty="0">
                <a:solidFill>
                  <a:schemeClr val="tx1"/>
                </a:solidFill>
              </a:rPr>
              <a:t>out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AA9D88-B661-49DF-B451-5738CF72DDBC}"/>
              </a:ext>
            </a:extLst>
          </p:cNvPr>
          <p:cNvGrpSpPr/>
          <p:nvPr/>
        </p:nvGrpSpPr>
        <p:grpSpPr>
          <a:xfrm>
            <a:off x="0" y="2238375"/>
            <a:ext cx="12192000" cy="4392856"/>
            <a:chOff x="0" y="2238375"/>
            <a:chExt cx="12192000" cy="43928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825358-7CAD-49AD-9DAA-C0D7C0798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24" t="10844" r="2326" b="26845"/>
            <a:stretch/>
          </p:blipFill>
          <p:spPr>
            <a:xfrm>
              <a:off x="0" y="2238375"/>
              <a:ext cx="7010400" cy="439285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F8C468-5F48-49E7-A7DE-520046550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06" t="78282" r="2288" b="4624"/>
            <a:stretch/>
          </p:blipFill>
          <p:spPr>
            <a:xfrm>
              <a:off x="5304063" y="5393877"/>
              <a:ext cx="6887937" cy="1237354"/>
            </a:xfrm>
            <a:prstGeom prst="rect">
              <a:avLst/>
            </a:prstGeom>
          </p:spPr>
        </p:pic>
        <p:pic>
          <p:nvPicPr>
            <p:cNvPr id="1026" name="Picture 2" descr="https://limhyungtae.github.io/img/lego_loam_mark_occlusion.png">
              <a:extLst>
                <a:ext uri="{FF2B5EF4-FFF2-40B4-BE49-F238E27FC236}">
                  <a16:creationId xmlns:a16="http://schemas.microsoft.com/office/drawing/2014/main" id="{04710FAF-4C18-41E0-831B-68FF31C41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456" y="2888724"/>
              <a:ext cx="5047488" cy="2303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9D0387-1A6C-4D6E-8DCE-490DAEFA6EEC}"/>
                </a:ext>
              </a:extLst>
            </p:cNvPr>
            <p:cNvSpPr txBox="1"/>
            <p:nvPr/>
          </p:nvSpPr>
          <p:spPr>
            <a:xfrm>
              <a:off x="195947" y="3315998"/>
              <a:ext cx="812857" cy="299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latin typeface="+mn-ea"/>
                </a:rPr>
                <a:t>Case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80F225-72A4-4A06-96CB-25E57FC5A791}"/>
                </a:ext>
              </a:extLst>
            </p:cNvPr>
            <p:cNvSpPr txBox="1"/>
            <p:nvPr/>
          </p:nvSpPr>
          <p:spPr>
            <a:xfrm>
              <a:off x="5283143" y="5125201"/>
              <a:ext cx="812857" cy="299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>
                  <a:solidFill>
                    <a:schemeClr val="bg1"/>
                  </a:solidFill>
                  <a:latin typeface="+mn-ea"/>
                </a:rPr>
                <a:t>Case 2</a:t>
              </a:r>
              <a:endParaRPr lang="en-US" altLang="ko-KR" sz="13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ACCD8-60B4-4BFC-8866-7018FD814B2A}"/>
              </a:ext>
            </a:extLst>
          </p:cNvPr>
          <p:cNvSpPr/>
          <p:nvPr/>
        </p:nvSpPr>
        <p:spPr>
          <a:xfrm>
            <a:off x="602375" y="3942863"/>
            <a:ext cx="2201785" cy="190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4E8050-D3FD-46E8-8DC3-48E6FAB7ED46}"/>
              </a:ext>
            </a:extLst>
          </p:cNvPr>
          <p:cNvSpPr/>
          <p:nvPr/>
        </p:nvSpPr>
        <p:spPr>
          <a:xfrm>
            <a:off x="5578692" y="6187215"/>
            <a:ext cx="6546252" cy="189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08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67FCD-7A35-4672-AF9D-4653D09C11D9}"/>
              </a:ext>
            </a:extLst>
          </p:cNvPr>
          <p:cNvSpPr/>
          <p:nvPr/>
        </p:nvSpPr>
        <p:spPr>
          <a:xfrm>
            <a:off x="124177" y="128427"/>
            <a:ext cx="11775722" cy="63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Concept Mapping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916D2FA-DBF0-4A83-B04F-7D8CE9B2F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8" y="1027468"/>
            <a:ext cx="10164123" cy="543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079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9"/>
            <a:ext cx="4973461" cy="2133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③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extractFeatures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Smoothness</a:t>
            </a:r>
            <a:r>
              <a:rPr lang="ko-KR" altLang="en-US" sz="1400" dirty="0">
                <a:solidFill>
                  <a:schemeClr val="tx1"/>
                </a:solidFill>
              </a:rPr>
              <a:t>에 따라 </a:t>
            </a:r>
            <a:r>
              <a:rPr lang="en-US" altLang="ko-KR" sz="1400" dirty="0">
                <a:solidFill>
                  <a:schemeClr val="tx1"/>
                </a:solidFill>
              </a:rPr>
              <a:t>edge point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planar point</a:t>
            </a:r>
            <a:r>
              <a:rPr lang="ko-KR" altLang="en-US" sz="1400" dirty="0">
                <a:solidFill>
                  <a:schemeClr val="tx1"/>
                </a:solidFill>
              </a:rPr>
              <a:t>로 나누는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각 </a:t>
            </a:r>
            <a:r>
              <a:rPr lang="en-US" altLang="ko-KR" sz="1400" dirty="0">
                <a:solidFill>
                  <a:schemeClr val="tx1"/>
                </a:solidFill>
              </a:rPr>
              <a:t>scan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개로 </a:t>
            </a:r>
            <a:r>
              <a:rPr lang="en-US" altLang="ko-KR" sz="1400" dirty="0">
                <a:solidFill>
                  <a:schemeClr val="tx1"/>
                </a:solidFill>
              </a:rPr>
              <a:t>sub-scan</a:t>
            </a:r>
            <a:r>
              <a:rPr lang="ko-KR" altLang="en-US" sz="1400" dirty="0">
                <a:solidFill>
                  <a:schemeClr val="tx1"/>
                </a:solidFill>
              </a:rPr>
              <a:t>으로 나누어서 계산해서 </a:t>
            </a:r>
            <a:r>
              <a:rPr lang="en-US" altLang="ko-KR" sz="1400" dirty="0">
                <a:solidFill>
                  <a:schemeClr val="tx1"/>
                </a:solidFill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</a:rPr>
              <a:t>을 모든 방향으로 고르게 추출할 수 있도록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Smoothness</a:t>
            </a:r>
            <a:r>
              <a:rPr lang="ko-KR" altLang="en-US" sz="1400" dirty="0">
                <a:solidFill>
                  <a:schemeClr val="tx1"/>
                </a:solidFill>
              </a:rPr>
              <a:t>에 따른 </a:t>
            </a:r>
            <a:r>
              <a:rPr lang="en-US" altLang="ko-KR" sz="1400" dirty="0">
                <a:solidFill>
                  <a:schemeClr val="tx1"/>
                </a:solidFill>
              </a:rPr>
              <a:t>planar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edge feature extraction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9E23B0-9096-4F5A-A027-289690BED14B}"/>
              </a:ext>
            </a:extLst>
          </p:cNvPr>
          <p:cNvGrpSpPr/>
          <p:nvPr/>
        </p:nvGrpSpPr>
        <p:grpSpPr>
          <a:xfrm>
            <a:off x="5356678" y="261256"/>
            <a:ext cx="6835322" cy="6335486"/>
            <a:chOff x="0" y="156573"/>
            <a:chExt cx="7383893" cy="693301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6C0B8AA-3353-48E2-932B-382375A90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49" t="31769"/>
            <a:stretch/>
          </p:blipFill>
          <p:spPr>
            <a:xfrm>
              <a:off x="0" y="156573"/>
              <a:ext cx="7383893" cy="450380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59F7BC-224B-4D8F-B270-0C91DD7C5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81" b="66831"/>
            <a:stretch/>
          </p:blipFill>
          <p:spPr>
            <a:xfrm>
              <a:off x="0" y="4660374"/>
              <a:ext cx="7383893" cy="242921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2BAAC93-D29E-40E0-8DC9-C890C8F44597}"/>
              </a:ext>
            </a:extLst>
          </p:cNvPr>
          <p:cNvSpPr txBox="1"/>
          <p:nvPr/>
        </p:nvSpPr>
        <p:spPr>
          <a:xfrm>
            <a:off x="8214009" y="2498410"/>
            <a:ext cx="36549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solidFill>
                  <a:schemeClr val="bg1"/>
                </a:solidFill>
                <a:latin typeface="+mn-ea"/>
              </a:rPr>
              <a:t>cloudNeighborPicked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 &gt;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반복 액세스 방지</a:t>
            </a:r>
            <a:endParaRPr lang="en-US" altLang="ko-KR" sz="1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88704A-2B78-4423-8374-B457BF0CE3FE}"/>
              </a:ext>
            </a:extLst>
          </p:cNvPr>
          <p:cNvSpPr/>
          <p:nvPr/>
        </p:nvSpPr>
        <p:spPr>
          <a:xfrm>
            <a:off x="208138" y="2434045"/>
            <a:ext cx="4973461" cy="1283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곡률이 </a:t>
            </a:r>
            <a:r>
              <a:rPr lang="en-US" altLang="ko-KR" sz="1400" dirty="0">
                <a:solidFill>
                  <a:schemeClr val="tx1"/>
                </a:solidFill>
              </a:rPr>
              <a:t>threshold(0.1)</a:t>
            </a:r>
            <a:r>
              <a:rPr lang="ko-KR" altLang="en-US" sz="1400" dirty="0">
                <a:solidFill>
                  <a:schemeClr val="tx1"/>
                </a:solidFill>
              </a:rPr>
              <a:t>보다 크면 </a:t>
            </a:r>
            <a:r>
              <a:rPr lang="en-US" altLang="ko-KR" sz="1400" dirty="0">
                <a:solidFill>
                  <a:schemeClr val="tx1"/>
                </a:solidFill>
              </a:rPr>
              <a:t>corner(edge)</a:t>
            </a:r>
            <a:r>
              <a:rPr lang="ko-KR" altLang="en-US" sz="1400" dirty="0">
                <a:solidFill>
                  <a:schemeClr val="tx1"/>
                </a:solidFill>
              </a:rPr>
              <a:t>로 간주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2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Segment</a:t>
            </a:r>
            <a:r>
              <a:rPr lang="ko-KR" altLang="en-US" sz="1400" dirty="0">
                <a:solidFill>
                  <a:schemeClr val="tx1"/>
                </a:solidFill>
              </a:rPr>
              <a:t>당 </a:t>
            </a:r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r>
              <a:rPr lang="ko-KR" altLang="en-US" sz="1400" dirty="0">
                <a:solidFill>
                  <a:schemeClr val="tx1"/>
                </a:solidFill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</a:rPr>
              <a:t>edge</a:t>
            </a:r>
            <a:r>
              <a:rPr lang="ko-KR" altLang="en-US" sz="1400" dirty="0">
                <a:solidFill>
                  <a:schemeClr val="tx1"/>
                </a:solidFill>
              </a:rPr>
              <a:t>만 간주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AC65301-EA89-4FF0-90E9-F3FC69843A73}"/>
              </a:ext>
            </a:extLst>
          </p:cNvPr>
          <p:cNvCxnSpPr>
            <a:cxnSpLocks/>
          </p:cNvCxnSpPr>
          <p:nvPr/>
        </p:nvCxnSpPr>
        <p:spPr>
          <a:xfrm flipH="1">
            <a:off x="4852635" y="2899609"/>
            <a:ext cx="95861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E1D42E2-91F6-43C6-9E68-4AC3AFF4DCB9}"/>
              </a:ext>
            </a:extLst>
          </p:cNvPr>
          <p:cNvCxnSpPr>
            <a:cxnSpLocks/>
          </p:cNvCxnSpPr>
          <p:nvPr/>
        </p:nvCxnSpPr>
        <p:spPr>
          <a:xfrm flipH="1">
            <a:off x="4090737" y="3376862"/>
            <a:ext cx="1969168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9C40AE-1729-4EC3-97DD-F2C272765DCC}"/>
              </a:ext>
            </a:extLst>
          </p:cNvPr>
          <p:cNvSpPr/>
          <p:nvPr/>
        </p:nvSpPr>
        <p:spPr>
          <a:xfrm>
            <a:off x="5896269" y="2817961"/>
            <a:ext cx="5052468" cy="175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ECCCAF-DB59-448C-9297-D5B602FE2A4E}"/>
              </a:ext>
            </a:extLst>
          </p:cNvPr>
          <p:cNvSpPr/>
          <p:nvPr/>
        </p:nvSpPr>
        <p:spPr>
          <a:xfrm>
            <a:off x="6132096" y="3316195"/>
            <a:ext cx="1969575" cy="166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3147C8-15C7-4256-8DCE-C43BDE507DDA}"/>
              </a:ext>
            </a:extLst>
          </p:cNvPr>
          <p:cNvSpPr/>
          <p:nvPr/>
        </p:nvSpPr>
        <p:spPr>
          <a:xfrm>
            <a:off x="1407288" y="4256240"/>
            <a:ext cx="4973461" cy="1283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Feature point </a:t>
            </a:r>
            <a:r>
              <a:rPr lang="ko-KR" altLang="en-US" sz="1400" dirty="0">
                <a:solidFill>
                  <a:schemeClr val="tx1"/>
                </a:solidFill>
              </a:rPr>
              <a:t>모이는 것 방지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columnDiff</a:t>
            </a:r>
            <a:r>
              <a:rPr lang="en-US" altLang="ko-KR" sz="1400" dirty="0">
                <a:solidFill>
                  <a:schemeClr val="tx1"/>
                </a:solidFill>
              </a:rPr>
              <a:t> 10</a:t>
            </a:r>
            <a:r>
              <a:rPr lang="ko-KR" altLang="en-US" sz="1400" dirty="0">
                <a:solidFill>
                  <a:schemeClr val="tx1"/>
                </a:solidFill>
              </a:rPr>
              <a:t>이상이면 </a:t>
            </a:r>
            <a:r>
              <a:rPr lang="en-US" altLang="ko-KR" sz="1400" dirty="0">
                <a:solidFill>
                  <a:schemeClr val="tx1"/>
                </a:solidFill>
              </a:rPr>
              <a:t>out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E81953D-6464-4988-919A-0AFD800D2402}"/>
              </a:ext>
            </a:extLst>
          </p:cNvPr>
          <p:cNvCxnSpPr>
            <a:cxnSpLocks/>
          </p:cNvCxnSpPr>
          <p:nvPr/>
        </p:nvCxnSpPr>
        <p:spPr>
          <a:xfrm flipH="1">
            <a:off x="3894018" y="4718259"/>
            <a:ext cx="191723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D3CC55D-A14B-4AFB-AAF1-2EC44D6E042D}"/>
              </a:ext>
            </a:extLst>
          </p:cNvPr>
          <p:cNvCxnSpPr>
            <a:cxnSpLocks/>
          </p:cNvCxnSpPr>
          <p:nvPr/>
        </p:nvCxnSpPr>
        <p:spPr>
          <a:xfrm rot="10800000">
            <a:off x="3894019" y="4760164"/>
            <a:ext cx="1917235" cy="96687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13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199A3CE-B636-4D58-97A2-BECFD66DB61A}"/>
              </a:ext>
            </a:extLst>
          </p:cNvPr>
          <p:cNvGrpSpPr/>
          <p:nvPr/>
        </p:nvGrpSpPr>
        <p:grpSpPr>
          <a:xfrm>
            <a:off x="2386263" y="72192"/>
            <a:ext cx="7419474" cy="6701589"/>
            <a:chOff x="5130684" y="145038"/>
            <a:chExt cx="7061316" cy="59200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516B3E-837A-49D5-9082-BCCBB2141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495"/>
            <a:stretch/>
          </p:blipFill>
          <p:spPr>
            <a:xfrm>
              <a:off x="5130684" y="3861531"/>
              <a:ext cx="4949371" cy="220352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7BC5DDC-ACDB-4C40-B334-9605171FC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987" b="5821"/>
            <a:stretch/>
          </p:blipFill>
          <p:spPr>
            <a:xfrm>
              <a:off x="5130684" y="145038"/>
              <a:ext cx="7061316" cy="371649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31EF0DA-389F-4F04-82A7-1C30B714467F}"/>
                </a:ext>
              </a:extLst>
            </p:cNvPr>
            <p:cNvSpPr/>
            <p:nvPr/>
          </p:nvSpPr>
          <p:spPr>
            <a:xfrm>
              <a:off x="10068023" y="3849499"/>
              <a:ext cx="2111945" cy="2203523"/>
            </a:xfrm>
            <a:prstGeom prst="rect">
              <a:avLst/>
            </a:prstGeom>
            <a:solidFill>
              <a:srgbClr val="1E1E1E"/>
            </a:solidFill>
            <a:ln>
              <a:solidFill>
                <a:srgbClr val="1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DEAED2-8FB8-4AF8-BC31-EFA21984FDB4}"/>
              </a:ext>
            </a:extLst>
          </p:cNvPr>
          <p:cNvSpPr/>
          <p:nvPr/>
        </p:nvSpPr>
        <p:spPr>
          <a:xfrm>
            <a:off x="2695869" y="660558"/>
            <a:ext cx="4616524" cy="1696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E99B8B-DEAF-4DF5-A2F8-9887816DFB32}"/>
              </a:ext>
            </a:extLst>
          </p:cNvPr>
          <p:cNvSpPr/>
          <p:nvPr/>
        </p:nvSpPr>
        <p:spPr>
          <a:xfrm>
            <a:off x="5335991" y="2327238"/>
            <a:ext cx="4277241" cy="954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Feature point </a:t>
            </a:r>
            <a:r>
              <a:rPr lang="ko-KR" altLang="en-US" sz="1400" b="1" dirty="0">
                <a:solidFill>
                  <a:schemeClr val="bg1"/>
                </a:solidFill>
              </a:rPr>
              <a:t>모이는 것 방지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</a:rPr>
              <a:t>columnDiff</a:t>
            </a:r>
            <a:r>
              <a:rPr lang="en-US" altLang="ko-KR" sz="1400" b="1" dirty="0">
                <a:solidFill>
                  <a:schemeClr val="bg1"/>
                </a:solidFill>
              </a:rPr>
              <a:t> 10</a:t>
            </a:r>
            <a:r>
              <a:rPr lang="ko-KR" altLang="en-US" sz="1400" b="1" dirty="0">
                <a:solidFill>
                  <a:schemeClr val="bg1"/>
                </a:solidFill>
              </a:rPr>
              <a:t>이상이면 </a:t>
            </a:r>
            <a:r>
              <a:rPr lang="en-US" altLang="ko-KR" sz="1400" b="1" dirty="0">
                <a:solidFill>
                  <a:schemeClr val="bg1"/>
                </a:solidFill>
              </a:rPr>
              <a:t>out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BDB2B2-5A4B-4254-AE62-9EED91722E56}"/>
              </a:ext>
            </a:extLst>
          </p:cNvPr>
          <p:cNvSpPr/>
          <p:nvPr/>
        </p:nvSpPr>
        <p:spPr>
          <a:xfrm>
            <a:off x="2925154" y="5161112"/>
            <a:ext cx="1506360" cy="70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bg1"/>
                </a:solidFill>
              </a:rPr>
              <a:t>Downsampling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4838496" y="98031"/>
            <a:ext cx="4616524" cy="58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곡률이 </a:t>
            </a:r>
            <a:r>
              <a:rPr lang="en-US" altLang="ko-KR" sz="1400" b="1" dirty="0">
                <a:solidFill>
                  <a:schemeClr val="bg1"/>
                </a:solidFill>
              </a:rPr>
              <a:t>threshold(0.1)</a:t>
            </a:r>
            <a:r>
              <a:rPr lang="ko-KR" altLang="en-US" sz="1400" b="1" dirty="0">
                <a:solidFill>
                  <a:schemeClr val="bg1"/>
                </a:solidFill>
              </a:rPr>
              <a:t>보다 작으면 </a:t>
            </a:r>
            <a:r>
              <a:rPr lang="en-US" altLang="ko-KR" sz="1400" b="1" dirty="0">
                <a:solidFill>
                  <a:schemeClr val="bg1"/>
                </a:solidFill>
              </a:rPr>
              <a:t>surf(planar)</a:t>
            </a:r>
            <a:r>
              <a:rPr lang="ko-KR" altLang="en-US" sz="1400" b="1" dirty="0">
                <a:solidFill>
                  <a:schemeClr val="bg1"/>
                </a:solidFill>
              </a:rPr>
              <a:t>로 간주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43D2C5-812F-4CCA-ADF4-2C541C7F8162}"/>
              </a:ext>
            </a:extLst>
          </p:cNvPr>
          <p:cNvSpPr/>
          <p:nvPr/>
        </p:nvSpPr>
        <p:spPr>
          <a:xfrm>
            <a:off x="7098630" y="6222684"/>
            <a:ext cx="2921683" cy="477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→ 이후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en-US" altLang="ko-KR" sz="1400" b="1" dirty="0">
                <a:solidFill>
                  <a:srgbClr val="00B050"/>
                </a:solidFill>
              </a:rPr>
              <a:t>extract cloud</a:t>
            </a:r>
            <a:r>
              <a:rPr lang="en-US" altLang="ko-KR" sz="1400" b="1" dirty="0">
                <a:solidFill>
                  <a:schemeClr val="bg1"/>
                </a:solidFill>
              </a:rPr>
              <a:t> publish</a:t>
            </a:r>
          </a:p>
        </p:txBody>
      </p:sp>
    </p:spTree>
    <p:extLst>
      <p:ext uri="{BB962C8B-B14F-4D97-AF65-F5344CB8AC3E}">
        <p14:creationId xmlns:p14="http://schemas.microsoft.com/office/powerpoint/2010/main" val="80263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1805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mapOptimization.cpp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</a:rPr>
              <a:t>mapOptimization</a:t>
            </a:r>
            <a:r>
              <a:rPr lang="en-US" altLang="ko-KR" sz="1400" b="1" dirty="0">
                <a:solidFill>
                  <a:schemeClr val="tx1"/>
                </a:solidFill>
              </a:rPr>
              <a:t>()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keyframe, </a:t>
            </a:r>
            <a:r>
              <a:rPr lang="en-US" altLang="ko-KR" sz="1400" dirty="0" err="1">
                <a:solidFill>
                  <a:schemeClr val="tx1"/>
                </a:solidFill>
              </a:rPr>
              <a:t>pointcloud</a:t>
            </a:r>
            <a:r>
              <a:rPr lang="en-US" altLang="ko-KR" sz="1400" dirty="0">
                <a:solidFill>
                  <a:schemeClr val="tx1"/>
                </a:solidFill>
              </a:rPr>
              <a:t>, path</a:t>
            </a:r>
            <a:r>
              <a:rPr lang="ko-KR" altLang="en-US" sz="1400" dirty="0">
                <a:solidFill>
                  <a:schemeClr val="tx1"/>
                </a:solidFill>
              </a:rPr>
              <a:t> 등을 포함하여 </a:t>
            </a:r>
            <a:r>
              <a:rPr lang="en-US" altLang="ko-KR" sz="1400" dirty="0">
                <a:solidFill>
                  <a:schemeClr val="tx1"/>
                </a:solidFill>
              </a:rPr>
              <a:t>pub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</a:rPr>
              <a:t>sub</a:t>
            </a:r>
            <a:r>
              <a:rPr lang="ko-KR" altLang="en-US" sz="1400" dirty="0">
                <a:solidFill>
                  <a:schemeClr val="tx1"/>
                </a:solidFill>
              </a:rPr>
              <a:t>을 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void </a:t>
            </a:r>
            <a:r>
              <a:rPr lang="en-US" altLang="ko-KR" sz="1400" b="1" dirty="0" err="1">
                <a:solidFill>
                  <a:schemeClr val="tx1"/>
                </a:solidFill>
              </a:rPr>
              <a:t>laserCloudInfoHandler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처리된 </a:t>
            </a:r>
            <a:r>
              <a:rPr lang="en-US" altLang="ko-KR" sz="1400" dirty="0" err="1">
                <a:solidFill>
                  <a:schemeClr val="tx1"/>
                </a:solidFill>
              </a:rPr>
              <a:t>pointcloud</a:t>
            </a:r>
            <a:r>
              <a:rPr lang="ko-KR" altLang="en-US" sz="1400" dirty="0">
                <a:solidFill>
                  <a:schemeClr val="tx1"/>
                </a:solidFill>
              </a:rPr>
              <a:t>를 수신하고 아래와 같은 </a:t>
            </a:r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개의 함수의 계산을 수행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7E9CBF-BBB8-44F8-9A23-C26993906AB6}"/>
              </a:ext>
            </a:extLst>
          </p:cNvPr>
          <p:cNvGrpSpPr/>
          <p:nvPr/>
        </p:nvGrpSpPr>
        <p:grpSpPr>
          <a:xfrm>
            <a:off x="208139" y="2262646"/>
            <a:ext cx="8694057" cy="3761461"/>
            <a:chOff x="0" y="2980581"/>
            <a:chExt cx="8694057" cy="37614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36E74B-0C54-400C-8DCC-0D0A82C16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691"/>
            <a:stretch/>
          </p:blipFill>
          <p:spPr>
            <a:xfrm>
              <a:off x="0" y="2980581"/>
              <a:ext cx="8694057" cy="3761461"/>
            </a:xfrm>
            <a:prstGeom prst="rect">
              <a:avLst/>
            </a:prstGeom>
          </p:spPr>
        </p:pic>
        <p:pic>
          <p:nvPicPr>
            <p:cNvPr id="4" name="Picture 2" descr="image">
              <a:extLst>
                <a:ext uri="{FF2B5EF4-FFF2-40B4-BE49-F238E27FC236}">
                  <a16:creationId xmlns:a16="http://schemas.microsoft.com/office/drawing/2014/main" id="{1BE87E27-D3FA-4D64-A97A-AFEC515C28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44" t="30592" b="27322"/>
            <a:stretch/>
          </p:blipFill>
          <p:spPr bwMode="auto">
            <a:xfrm>
              <a:off x="6729859" y="4413400"/>
              <a:ext cx="1681572" cy="2085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17B5DFA-9E5C-4CC4-8913-CC61C590E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706" y="2395458"/>
            <a:ext cx="2795155" cy="33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1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2945"/>
            <a:ext cx="11775722" cy="418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①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updateInitialGuess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70218D-A487-4DB9-96E3-A82B14D7C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2710"/>
          <a:stretch/>
        </p:blipFill>
        <p:spPr>
          <a:xfrm>
            <a:off x="292952" y="728000"/>
            <a:ext cx="8142132" cy="18110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EAA99E-33E3-484A-9B4D-D19A5C5376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60" r="17215"/>
          <a:stretch/>
        </p:blipFill>
        <p:spPr>
          <a:xfrm>
            <a:off x="292952" y="2853810"/>
            <a:ext cx="7927276" cy="1927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FE2B4E-A3AC-4412-8BA9-6B86AB746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23" r="17215" b="44990"/>
          <a:stretch/>
        </p:blipFill>
        <p:spPr>
          <a:xfrm>
            <a:off x="292952" y="5088686"/>
            <a:ext cx="7927276" cy="1630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7ECE1A-38B7-4DB5-8294-DFC6ECF57D90}"/>
              </a:ext>
            </a:extLst>
          </p:cNvPr>
          <p:cNvSpPr txBox="1"/>
          <p:nvPr/>
        </p:nvSpPr>
        <p:spPr>
          <a:xfrm>
            <a:off x="208139" y="420223"/>
            <a:ext cx="4833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1st frame </a:t>
            </a:r>
            <a:r>
              <a:rPr lang="en-US" altLang="ko-KR" sz="1400" b="1" dirty="0">
                <a:solidFill>
                  <a:srgbClr val="92D050"/>
                </a:solidFill>
                <a:latin typeface="+mn-ea"/>
              </a:rPr>
              <a:t>Initialize</a:t>
            </a:r>
            <a:r>
              <a:rPr lang="en-US" altLang="ko-KR" sz="1400" dirty="0">
                <a:latin typeface="+mn-ea"/>
              </a:rPr>
              <a:t> IMU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rotation data</a:t>
            </a:r>
            <a:r>
              <a:rPr lang="ko-KR" altLang="en-US" sz="1400" dirty="0">
                <a:latin typeface="+mn-ea"/>
              </a:rPr>
              <a:t>로 초기화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32956-404E-4313-B7D0-2CC6723F3E73}"/>
              </a:ext>
            </a:extLst>
          </p:cNvPr>
          <p:cNvSpPr txBox="1"/>
          <p:nvPr/>
        </p:nvSpPr>
        <p:spPr>
          <a:xfrm>
            <a:off x="208139" y="2538013"/>
            <a:ext cx="540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2nd frame </a:t>
            </a:r>
            <a:r>
              <a:rPr lang="en-US" altLang="ko-KR" sz="1400" dirty="0">
                <a:latin typeface="+mn-ea"/>
              </a:rPr>
              <a:t>odometry</a:t>
            </a:r>
            <a:r>
              <a:rPr lang="ko-KR" altLang="en-US" sz="1400" dirty="0">
                <a:latin typeface="+mn-ea"/>
              </a:rPr>
              <a:t>는 있지만 이전 </a:t>
            </a:r>
            <a:r>
              <a:rPr lang="en-US" altLang="ko-KR" sz="1400" dirty="0">
                <a:latin typeface="+mn-ea"/>
              </a:rPr>
              <a:t>frame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odometry</a:t>
            </a:r>
            <a:r>
              <a:rPr lang="ko-KR" altLang="en-US" sz="1400" dirty="0">
                <a:latin typeface="+mn-ea"/>
              </a:rPr>
              <a:t>가 없음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18930-6BBA-446C-BA69-8DC984306ADE}"/>
              </a:ext>
            </a:extLst>
          </p:cNvPr>
          <p:cNvSpPr txBox="1"/>
          <p:nvPr/>
        </p:nvSpPr>
        <p:spPr>
          <a:xfrm>
            <a:off x="208139" y="4780909"/>
            <a:ext cx="662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3th frame </a:t>
            </a:r>
            <a:r>
              <a:rPr lang="en-US" altLang="ko-KR" sz="1400" dirty="0">
                <a:latin typeface="+mn-ea"/>
              </a:rPr>
              <a:t>odometry </a:t>
            </a:r>
            <a:r>
              <a:rPr lang="ko-KR" altLang="en-US" sz="1400" dirty="0">
                <a:latin typeface="+mn-ea"/>
              </a:rPr>
              <a:t>둘 다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BCACF-0941-45D8-86FA-8679ED6BA024}"/>
              </a:ext>
            </a:extLst>
          </p:cNvPr>
          <p:cNvSpPr txBox="1"/>
          <p:nvPr/>
        </p:nvSpPr>
        <p:spPr>
          <a:xfrm>
            <a:off x="8220228" y="3076807"/>
            <a:ext cx="3763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→ </a:t>
            </a:r>
            <a:r>
              <a:rPr lang="en-US" altLang="ko-KR" sz="1400" dirty="0" err="1">
                <a:latin typeface="+mn-ea"/>
              </a:rPr>
              <a:t>imu</a:t>
            </a:r>
            <a:r>
              <a:rPr lang="en-US" altLang="ko-KR" sz="1400" dirty="0">
                <a:latin typeface="+mn-ea"/>
              </a:rPr>
              <a:t> data</a:t>
            </a:r>
            <a:r>
              <a:rPr lang="ko-KR" altLang="en-US" sz="1400" dirty="0">
                <a:latin typeface="+mn-ea"/>
              </a:rPr>
              <a:t>를 통해 두 </a:t>
            </a:r>
            <a:r>
              <a:rPr lang="en-US" altLang="ko-KR" sz="1400" dirty="0">
                <a:latin typeface="+mn-ea"/>
              </a:rPr>
              <a:t>frame pose </a:t>
            </a:r>
            <a:r>
              <a:rPr lang="en-US" altLang="ko-KR" sz="1400" dirty="0" err="1">
                <a:latin typeface="+mn-ea"/>
              </a:rPr>
              <a:t>tf</a:t>
            </a:r>
            <a:r>
              <a:rPr lang="ko-KR" altLang="en-US" sz="1400" dirty="0">
                <a:latin typeface="+mn-ea"/>
              </a:rPr>
              <a:t>를 구함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→ 이전 </a:t>
            </a:r>
            <a:r>
              <a:rPr lang="en-US" altLang="ko-KR" sz="1400" dirty="0">
                <a:latin typeface="+mn-ea"/>
              </a:rPr>
              <a:t>frame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pose</a:t>
            </a:r>
            <a:r>
              <a:rPr lang="ko-KR" altLang="en-US" sz="1400" dirty="0">
                <a:latin typeface="+mn-ea"/>
              </a:rPr>
              <a:t>에 </a:t>
            </a:r>
            <a:r>
              <a:rPr lang="en-US" altLang="ko-KR" sz="1400" dirty="0" err="1">
                <a:latin typeface="+mn-ea"/>
              </a:rPr>
              <a:t>tf</a:t>
            </a:r>
            <a:r>
              <a:rPr lang="ko-KR" altLang="en-US" sz="1400" dirty="0">
                <a:latin typeface="+mn-ea"/>
              </a:rPr>
              <a:t>를 적용하여 </a:t>
            </a:r>
            <a:r>
              <a:rPr lang="en-US" altLang="ko-KR" sz="1400" dirty="0">
                <a:latin typeface="+mn-ea"/>
              </a:rPr>
              <a:t>pose</a:t>
            </a:r>
            <a:r>
              <a:rPr lang="ko-KR" altLang="en-US" sz="1400" dirty="0">
                <a:latin typeface="+mn-ea"/>
              </a:rPr>
              <a:t>를 얻음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273EB2-06AD-4678-B876-42BCE0E4C6A4}"/>
              </a:ext>
            </a:extLst>
          </p:cNvPr>
          <p:cNvSpPr/>
          <p:nvPr/>
        </p:nvSpPr>
        <p:spPr>
          <a:xfrm>
            <a:off x="2054831" y="1014719"/>
            <a:ext cx="1458930" cy="433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14060E-1C1C-42D0-A1C4-3C1ED1CC1619}"/>
              </a:ext>
            </a:extLst>
          </p:cNvPr>
          <p:cNvSpPr txBox="1"/>
          <p:nvPr/>
        </p:nvSpPr>
        <p:spPr>
          <a:xfrm>
            <a:off x="8220228" y="5194597"/>
            <a:ext cx="3763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→ 이전 </a:t>
            </a:r>
            <a:r>
              <a:rPr lang="en-US" altLang="ko-KR" sz="1400" dirty="0">
                <a:latin typeface="+mn-ea"/>
              </a:rPr>
              <a:t>frame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pose</a:t>
            </a:r>
            <a:r>
              <a:rPr lang="ko-KR" altLang="en-US" sz="1400" dirty="0">
                <a:latin typeface="+mn-ea"/>
              </a:rPr>
              <a:t>에 입력 </a:t>
            </a:r>
            <a:r>
              <a:rPr lang="en-US" altLang="ko-KR" sz="1400" dirty="0">
                <a:latin typeface="+mn-ea"/>
              </a:rPr>
              <a:t>odometry </a:t>
            </a:r>
            <a:r>
              <a:rPr lang="ko-KR" altLang="en-US" sz="1400" dirty="0">
                <a:latin typeface="+mn-ea"/>
              </a:rPr>
              <a:t>변화를 적용하고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현재 </a:t>
            </a:r>
            <a:r>
              <a:rPr lang="en-US" altLang="ko-KR" sz="1400" dirty="0">
                <a:latin typeface="+mn-ea"/>
              </a:rPr>
              <a:t>frame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pose </a:t>
            </a:r>
            <a:r>
              <a:rPr lang="ko-KR" altLang="en-US" sz="1400" dirty="0">
                <a:latin typeface="+mn-ea"/>
              </a:rPr>
              <a:t>추정치를 구함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77FC5F-707A-42EA-AE87-1D6D027F2F99}"/>
              </a:ext>
            </a:extLst>
          </p:cNvPr>
          <p:cNvSpPr/>
          <p:nvPr/>
        </p:nvSpPr>
        <p:spPr>
          <a:xfrm>
            <a:off x="768848" y="5237713"/>
            <a:ext cx="4614809" cy="443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5B229E6-60FC-408F-B2B9-AC62DB5F877E}"/>
              </a:ext>
            </a:extLst>
          </p:cNvPr>
          <p:cNvGrpSpPr/>
          <p:nvPr/>
        </p:nvGrpSpPr>
        <p:grpSpPr>
          <a:xfrm>
            <a:off x="3297011" y="4795570"/>
            <a:ext cx="8455632" cy="600383"/>
            <a:chOff x="3297011" y="4795570"/>
            <a:chExt cx="8455632" cy="60038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C114C95-2477-4C4E-80DC-34FB20B97B5C}"/>
                </a:ext>
              </a:extLst>
            </p:cNvPr>
            <p:cNvGrpSpPr/>
            <p:nvPr/>
          </p:nvGrpSpPr>
          <p:grpSpPr>
            <a:xfrm>
              <a:off x="3297011" y="4795570"/>
              <a:ext cx="8455632" cy="442302"/>
              <a:chOff x="3297011" y="4795570"/>
              <a:chExt cx="8455632" cy="44230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759DC4A-C518-4C2B-9ECD-EF13DDC3B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73" t="10615" r="13703" b="84787"/>
              <a:stretch/>
            </p:blipFill>
            <p:spPr>
              <a:xfrm>
                <a:off x="3297011" y="4795570"/>
                <a:ext cx="8455632" cy="269046"/>
              </a:xfrm>
              <a:prstGeom prst="rect">
                <a:avLst/>
              </a:prstGeom>
            </p:spPr>
          </p:pic>
          <p:sp>
            <p:nvSpPr>
              <p:cNvPr id="20" name="화살표: 아래쪽 19">
                <a:extLst>
                  <a:ext uri="{FF2B5EF4-FFF2-40B4-BE49-F238E27FC236}">
                    <a16:creationId xmlns:a16="http://schemas.microsoft.com/office/drawing/2014/main" id="{7B8E852B-ED19-4C0C-B98F-9E8E2EBE44C9}"/>
                  </a:ext>
                </a:extLst>
              </p:cNvPr>
              <p:cNvSpPr/>
              <p:nvPr/>
            </p:nvSpPr>
            <p:spPr>
              <a:xfrm rot="10800000">
                <a:off x="4735666" y="4930093"/>
                <a:ext cx="100842" cy="307779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4D6C472-4E29-4A03-9A7C-E08BAE6B75E8}"/>
                </a:ext>
              </a:extLst>
            </p:cNvPr>
            <p:cNvCxnSpPr/>
            <p:nvPr/>
          </p:nvCxnSpPr>
          <p:spPr>
            <a:xfrm>
              <a:off x="4705564" y="5395953"/>
              <a:ext cx="565079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EBCB27-3CD2-4E83-BCFF-4DC30C8FCC4F}"/>
              </a:ext>
            </a:extLst>
          </p:cNvPr>
          <p:cNvSpPr/>
          <p:nvPr/>
        </p:nvSpPr>
        <p:spPr>
          <a:xfrm>
            <a:off x="476891" y="3150293"/>
            <a:ext cx="7743337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70D4E0-F82F-4C61-AAD2-2AFD0B024BF0}"/>
              </a:ext>
            </a:extLst>
          </p:cNvPr>
          <p:cNvSpPr/>
          <p:nvPr/>
        </p:nvSpPr>
        <p:spPr>
          <a:xfrm>
            <a:off x="476892" y="3601675"/>
            <a:ext cx="3910174" cy="270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346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②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extractSurroundingKeyFrames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–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extractNearby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–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extractCloud</a:t>
            </a:r>
            <a:endParaRPr lang="en-US" altLang="ko-KR" sz="1400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81BBC1-C209-4080-A7BB-AD1E4CC4F6FD}"/>
              </a:ext>
            </a:extLst>
          </p:cNvPr>
          <p:cNvGrpSpPr/>
          <p:nvPr/>
        </p:nvGrpSpPr>
        <p:grpSpPr>
          <a:xfrm>
            <a:off x="1471625" y="767914"/>
            <a:ext cx="9248750" cy="5756791"/>
            <a:chOff x="1471625" y="747366"/>
            <a:chExt cx="9248750" cy="57567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D75787D-243D-446E-9119-20DA4DCDF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1625" y="747366"/>
              <a:ext cx="9248750" cy="575679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32A620-3863-4E6F-8736-8FB4175E8DB1}"/>
                </a:ext>
              </a:extLst>
            </p:cNvPr>
            <p:cNvSpPr/>
            <p:nvPr/>
          </p:nvSpPr>
          <p:spPr>
            <a:xfrm>
              <a:off x="1768867" y="2011313"/>
              <a:ext cx="3750068" cy="3311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9984E4-AE34-4D21-9DC3-80AF81BEE780}"/>
                </a:ext>
              </a:extLst>
            </p:cNvPr>
            <p:cNvSpPr/>
            <p:nvPr/>
          </p:nvSpPr>
          <p:spPr>
            <a:xfrm>
              <a:off x="1768866" y="3275260"/>
              <a:ext cx="4400765" cy="3311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F4CE17-91B2-46BD-B2F0-542D0283E7AA}"/>
                </a:ext>
              </a:extLst>
            </p:cNvPr>
            <p:cNvSpPr/>
            <p:nvPr/>
          </p:nvSpPr>
          <p:spPr>
            <a:xfrm>
              <a:off x="1768866" y="4704805"/>
              <a:ext cx="4489809" cy="12439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270438F-93FF-4421-99D7-D7E223EB748C}"/>
              </a:ext>
            </a:extLst>
          </p:cNvPr>
          <p:cNvSpPr txBox="1"/>
          <p:nvPr/>
        </p:nvSpPr>
        <p:spPr>
          <a:xfrm>
            <a:off x="5518935" y="1508641"/>
            <a:ext cx="365494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현재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frame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에서 가장 가까운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frame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을 찾음</a:t>
            </a:r>
            <a:endParaRPr lang="en-US" altLang="ko-KR" sz="13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→ </a:t>
            </a:r>
            <a:r>
              <a:rPr lang="en-US" altLang="ko-KR" sz="1300" b="1" dirty="0" err="1">
                <a:solidFill>
                  <a:schemeClr val="bg1"/>
                </a:solidFill>
                <a:latin typeface="+mn-ea"/>
              </a:rPr>
              <a:t>kd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-tree, </a:t>
            </a:r>
            <a:r>
              <a:rPr lang="en-US" altLang="ko-KR" sz="1300" b="1" dirty="0" err="1">
                <a:solidFill>
                  <a:schemeClr val="bg1"/>
                </a:solidFill>
                <a:latin typeface="+mn-ea"/>
              </a:rPr>
              <a:t>radiusSearch</a:t>
            </a:r>
            <a:endParaRPr lang="en-US" altLang="ko-KR" sz="13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→ </a:t>
            </a:r>
            <a:r>
              <a:rPr lang="en-US" altLang="ko-KR" sz="1300" b="1" dirty="0" err="1">
                <a:solidFill>
                  <a:schemeClr val="bg1"/>
                </a:solidFill>
                <a:latin typeface="+mn-ea"/>
              </a:rPr>
              <a:t>surroundingKeyposes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에 저장</a:t>
            </a:r>
            <a:endParaRPr lang="en-US" altLang="ko-KR" sz="1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1F298-2152-40A0-B217-336C00183B55}"/>
              </a:ext>
            </a:extLst>
          </p:cNvPr>
          <p:cNvSpPr txBox="1"/>
          <p:nvPr/>
        </p:nvSpPr>
        <p:spPr>
          <a:xfrm>
            <a:off x="6258675" y="2882696"/>
            <a:ext cx="349835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solidFill>
                  <a:schemeClr val="bg1"/>
                </a:solidFill>
                <a:latin typeface="+mn-ea"/>
              </a:rPr>
              <a:t>surroundingKeyposes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를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input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 사용</a:t>
            </a:r>
            <a:endParaRPr lang="en-US" altLang="ko-KR" sz="13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→ </a:t>
            </a:r>
            <a:r>
              <a:rPr lang="en-US" altLang="ko-KR" sz="1300" b="1" dirty="0" err="1">
                <a:solidFill>
                  <a:schemeClr val="bg1"/>
                </a:solidFill>
                <a:latin typeface="+mn-ea"/>
              </a:rPr>
              <a:t>downSampling</a:t>
            </a:r>
            <a:endParaRPr lang="en-US" altLang="ko-KR" sz="13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Filter &gt; initialize voxel structure 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→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voxel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이라면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flag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지정 및 </a:t>
            </a:r>
            <a:r>
              <a:rPr lang="en-US" altLang="ko-KR" sz="1300" b="1" dirty="0" err="1">
                <a:solidFill>
                  <a:schemeClr val="bg1"/>
                </a:solidFill>
                <a:latin typeface="+mn-ea"/>
              </a:rPr>
              <a:t>kdtree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 build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→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intensity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정의</a:t>
            </a:r>
            <a:endParaRPr lang="en-US" altLang="ko-KR" sz="1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240813-8F59-46AC-BC04-D908B98C4E53}"/>
              </a:ext>
            </a:extLst>
          </p:cNvPr>
          <p:cNvSpPr txBox="1"/>
          <p:nvPr/>
        </p:nvSpPr>
        <p:spPr>
          <a:xfrm>
            <a:off x="6349429" y="5101097"/>
            <a:ext cx="36473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solidFill>
                  <a:schemeClr val="bg1"/>
                </a:solidFill>
                <a:latin typeface="+mn-ea"/>
              </a:rPr>
              <a:t>downsampling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이후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,</a:t>
            </a:r>
          </a:p>
          <a:p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현재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frame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시간에 가장 가까운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frame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을 찾음</a:t>
            </a:r>
            <a:endParaRPr lang="en-US" altLang="ko-KR" sz="13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C30B4878-2F42-45E0-ABEA-7CB5425A57A0}"/>
              </a:ext>
            </a:extLst>
          </p:cNvPr>
          <p:cNvCxnSpPr>
            <a:cxnSpLocks/>
          </p:cNvCxnSpPr>
          <p:nvPr/>
        </p:nvCxnSpPr>
        <p:spPr>
          <a:xfrm rot="5400000">
            <a:off x="7300823" y="844560"/>
            <a:ext cx="919092" cy="409072"/>
          </a:xfrm>
          <a:prstGeom prst="bentConnector3">
            <a:avLst>
              <a:gd name="adj1" fmla="val 25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531D389-BEE7-4953-B26E-F9E21A0785F5}"/>
              </a:ext>
            </a:extLst>
          </p:cNvPr>
          <p:cNvSpPr txBox="1"/>
          <p:nvPr/>
        </p:nvSpPr>
        <p:spPr>
          <a:xfrm>
            <a:off x="8049126" y="385615"/>
            <a:ext cx="2923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Sliding window </a:t>
            </a:r>
            <a:r>
              <a:rPr lang="ko-KR" altLang="en-US" sz="1400" dirty="0">
                <a:solidFill>
                  <a:srgbClr val="00B050"/>
                </a:solidFill>
              </a:rPr>
              <a:t>기법</a:t>
            </a:r>
          </a:p>
        </p:txBody>
      </p:sp>
    </p:spTree>
    <p:extLst>
      <p:ext uri="{BB962C8B-B14F-4D97-AF65-F5344CB8AC3E}">
        <p14:creationId xmlns:p14="http://schemas.microsoft.com/office/powerpoint/2010/main" val="121725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D785EC-51E4-4806-BB66-263555B11B21}"/>
              </a:ext>
            </a:extLst>
          </p:cNvPr>
          <p:cNvSpPr/>
          <p:nvPr/>
        </p:nvSpPr>
        <p:spPr>
          <a:xfrm>
            <a:off x="208139" y="115958"/>
            <a:ext cx="11775722" cy="1805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②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extractSurroundingKeyFrames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–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extractNearby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–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extractCloud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surroundingKeyPosesDS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input</a:t>
            </a:r>
            <a:r>
              <a:rPr lang="ko-KR" altLang="en-US" sz="1400" dirty="0">
                <a:solidFill>
                  <a:schemeClr val="tx1"/>
                </a:solidFill>
              </a:rPr>
              <a:t>으로 받아서 </a:t>
            </a:r>
            <a:r>
              <a:rPr lang="en-US" altLang="ko-KR" sz="1400" dirty="0" err="1">
                <a:solidFill>
                  <a:schemeClr val="tx1"/>
                </a:solidFill>
              </a:rPr>
              <a:t>cloudExtract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cloudToExtract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cloudkeyposes3D </a:t>
            </a:r>
            <a:r>
              <a:rPr lang="ko-KR" altLang="en-US" sz="1400" dirty="0">
                <a:solidFill>
                  <a:schemeClr val="tx1"/>
                </a:solidFill>
              </a:rPr>
              <a:t>사이의 </a:t>
            </a:r>
            <a:r>
              <a:rPr lang="en-US" altLang="ko-KR" sz="1400" dirty="0" err="1">
                <a:solidFill>
                  <a:srgbClr val="00B050"/>
                </a:solidFill>
              </a:rPr>
              <a:t>pointDistance</a:t>
            </a:r>
            <a:r>
              <a:rPr lang="ko-KR" altLang="en-US" sz="1400" dirty="0">
                <a:solidFill>
                  <a:schemeClr val="tx1"/>
                </a:solidFill>
              </a:rPr>
              <a:t>를 구해서 </a:t>
            </a:r>
            <a:r>
              <a:rPr lang="en-US" altLang="ko-KR" sz="1400" dirty="0" err="1">
                <a:solidFill>
                  <a:schemeClr val="tx1"/>
                </a:solidFill>
              </a:rPr>
              <a:t>surroundingKeyframesSearchRadius</a:t>
            </a:r>
            <a:r>
              <a:rPr lang="ko-KR" altLang="en-US" sz="1400" dirty="0">
                <a:solidFill>
                  <a:schemeClr val="tx1"/>
                </a:solidFill>
              </a:rPr>
              <a:t>보다 크면 </a:t>
            </a:r>
            <a:r>
              <a:rPr lang="en-US" altLang="ko-KR" sz="1400" dirty="0">
                <a:solidFill>
                  <a:schemeClr val="tx1"/>
                </a:solidFill>
              </a:rPr>
              <a:t>continue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corner</a:t>
            </a:r>
            <a:r>
              <a:rPr lang="ko-KR" altLang="en-US" sz="1400" dirty="0">
                <a:solidFill>
                  <a:srgbClr val="FF0000"/>
                </a:solidFill>
              </a:rPr>
              <a:t>와 </a:t>
            </a:r>
            <a:r>
              <a:rPr lang="en-US" altLang="ko-KR" sz="1400" dirty="0">
                <a:solidFill>
                  <a:srgbClr val="FF0000"/>
                </a:solidFill>
              </a:rPr>
              <a:t>surf</a:t>
            </a:r>
            <a:r>
              <a:rPr lang="ko-KR" altLang="en-US" sz="1400" dirty="0">
                <a:solidFill>
                  <a:srgbClr val="FF0000"/>
                </a:solidFill>
              </a:rPr>
              <a:t>를 </a:t>
            </a:r>
            <a:r>
              <a:rPr lang="en-US" altLang="ko-KR" sz="1400" dirty="0">
                <a:solidFill>
                  <a:srgbClr val="FF0000"/>
                </a:solidFill>
              </a:rPr>
              <a:t>extract</a:t>
            </a:r>
            <a:r>
              <a:rPr lang="ko-KR" altLang="en-US" sz="1400" dirty="0">
                <a:solidFill>
                  <a:schemeClr val="tx1"/>
                </a:solidFill>
              </a:rPr>
              <a:t>하고 </a:t>
            </a:r>
            <a:r>
              <a:rPr lang="en-US" altLang="ko-KR" sz="1400" dirty="0" err="1">
                <a:solidFill>
                  <a:srgbClr val="00B050"/>
                </a:solidFill>
              </a:rPr>
              <a:t>downsampling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실시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6728AF-6AB1-4932-83DD-A668BEB7D200}"/>
              </a:ext>
            </a:extLst>
          </p:cNvPr>
          <p:cNvGrpSpPr/>
          <p:nvPr/>
        </p:nvGrpSpPr>
        <p:grpSpPr>
          <a:xfrm>
            <a:off x="1674687" y="2066607"/>
            <a:ext cx="8842625" cy="4589979"/>
            <a:chOff x="1666126" y="1902221"/>
            <a:chExt cx="8842625" cy="45899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AAE8B5B-7B30-4BCB-A3D7-1E5CD5D59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2" t="12628" r="1077" b="42309"/>
            <a:stretch/>
          </p:blipFill>
          <p:spPr>
            <a:xfrm>
              <a:off x="1683249" y="1902221"/>
              <a:ext cx="8825502" cy="259422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DDE65C4-F079-4F5A-8ACB-81D945F2E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6" t="66661" r="984" b="2909"/>
            <a:stretch/>
          </p:blipFill>
          <p:spPr>
            <a:xfrm>
              <a:off x="1666126" y="4740456"/>
              <a:ext cx="8842625" cy="175174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E6FE566-CEA1-402A-8F3D-E8816C6CE154}"/>
                </a:ext>
              </a:extLst>
            </p:cNvPr>
            <p:cNvSpPr/>
            <p:nvPr/>
          </p:nvSpPr>
          <p:spPr>
            <a:xfrm>
              <a:off x="1960649" y="2169203"/>
              <a:ext cx="6063467" cy="3311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062110-31D1-4940-A3DB-5B75024814DD}"/>
                </a:ext>
              </a:extLst>
            </p:cNvPr>
            <p:cNvSpPr/>
            <p:nvPr/>
          </p:nvSpPr>
          <p:spPr>
            <a:xfrm>
              <a:off x="1683249" y="4910690"/>
              <a:ext cx="3936715" cy="9969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E86F92-4D2A-4A82-8E74-1F1859E7B13D}"/>
                </a:ext>
              </a:extLst>
            </p:cNvPr>
            <p:cNvSpPr txBox="1"/>
            <p:nvPr/>
          </p:nvSpPr>
          <p:spPr>
            <a:xfrm rot="5400000">
              <a:off x="6000107" y="4433785"/>
              <a:ext cx="339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3368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D7A525-6127-466A-8C9E-F5456E42A36D}"/>
              </a:ext>
            </a:extLst>
          </p:cNvPr>
          <p:cNvSpPr/>
          <p:nvPr/>
        </p:nvSpPr>
        <p:spPr>
          <a:xfrm>
            <a:off x="208139" y="185531"/>
            <a:ext cx="11775722" cy="1139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③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downsampleCurrentScan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scan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corner, surf </a:t>
            </a:r>
            <a:r>
              <a:rPr lang="en-US" altLang="ko-KR" sz="1400" dirty="0" err="1">
                <a:solidFill>
                  <a:schemeClr val="tx1"/>
                </a:solidFill>
              </a:rPr>
              <a:t>downsampling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C15AA-2DAB-49E7-88FD-0077F267F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50" y="2120346"/>
            <a:ext cx="7289500" cy="375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0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626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④ scan2MapOptimization –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cornerOptimiztion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surfOptimization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combineOptimizationCoeffs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LMOptimization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transformUpdate</a:t>
            </a:r>
            <a:endParaRPr lang="en-US" altLang="ko-KR" sz="1400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7D0BAE-A2AE-4D54-8152-5297AD4D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1134095"/>
            <a:ext cx="10544175" cy="53054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E33C89-A099-443E-9816-8D77B866D95F}"/>
              </a:ext>
            </a:extLst>
          </p:cNvPr>
          <p:cNvSpPr/>
          <p:nvPr/>
        </p:nvSpPr>
        <p:spPr>
          <a:xfrm>
            <a:off x="1782118" y="3786806"/>
            <a:ext cx="2842891" cy="1381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4092BD-F5A6-40DB-8C8C-965B04E1A857}"/>
              </a:ext>
            </a:extLst>
          </p:cNvPr>
          <p:cNvSpPr/>
          <p:nvPr/>
        </p:nvSpPr>
        <p:spPr>
          <a:xfrm>
            <a:off x="1470692" y="5449952"/>
            <a:ext cx="1378525" cy="273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97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37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④ scan2MapOptimization –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cornerOptimiztion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surfOptimization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combineOptimizationCoeffs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LMOptimization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transformUpdate</a:t>
            </a:r>
            <a:endParaRPr lang="en-US" altLang="ko-KR" sz="1400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6F3A43-12C5-4337-B16A-0FF943078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5" t="26464" r="20278" b="31515"/>
          <a:stretch/>
        </p:blipFill>
        <p:spPr>
          <a:xfrm>
            <a:off x="318653" y="552772"/>
            <a:ext cx="6792191" cy="31819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D87013-4D9E-4A79-8FC5-BE9493DB0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92" b="92785"/>
          <a:stretch/>
        </p:blipFill>
        <p:spPr>
          <a:xfrm>
            <a:off x="318653" y="3863737"/>
            <a:ext cx="6792195" cy="5463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FD79D9-CC4C-4450-82B4-23F65214B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795" r="19693" b="114"/>
          <a:stretch/>
        </p:blipFill>
        <p:spPr>
          <a:xfrm>
            <a:off x="318654" y="4539169"/>
            <a:ext cx="6792190" cy="22028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C9415FF-228A-4E80-848F-73D627064D58}"/>
              </a:ext>
            </a:extLst>
          </p:cNvPr>
          <p:cNvSpPr/>
          <p:nvPr/>
        </p:nvSpPr>
        <p:spPr>
          <a:xfrm>
            <a:off x="7284799" y="552773"/>
            <a:ext cx="4699062" cy="6189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을 기준으로 </a:t>
            </a:r>
            <a:r>
              <a:rPr lang="en-US" altLang="ko-KR" sz="1400" dirty="0">
                <a:solidFill>
                  <a:schemeClr val="tx1"/>
                </a:solidFill>
              </a:rPr>
              <a:t>local map</a:t>
            </a:r>
            <a:r>
              <a:rPr lang="ko-KR" altLang="en-US" sz="1400" dirty="0">
                <a:solidFill>
                  <a:schemeClr val="tx1"/>
                </a:solidFill>
              </a:rPr>
              <a:t>에서 가장 가까운 점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개를 찾아 중심좌표를 계산하는데 </a:t>
            </a:r>
            <a:r>
              <a:rPr lang="en-US" altLang="ko-KR" sz="1400" dirty="0">
                <a:solidFill>
                  <a:schemeClr val="tx1"/>
                </a:solidFill>
              </a:rPr>
              <a:t>1m </a:t>
            </a:r>
            <a:r>
              <a:rPr lang="ko-KR" altLang="en-US" sz="1400" dirty="0">
                <a:solidFill>
                  <a:schemeClr val="tx1"/>
                </a:solidFill>
              </a:rPr>
              <a:t>미만이면 </a:t>
            </a:r>
            <a:r>
              <a:rPr lang="en-US" altLang="ko-KR" sz="1400" dirty="0">
                <a:solidFill>
                  <a:schemeClr val="tx1"/>
                </a:solidFill>
              </a:rPr>
              <a:t>ok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</a:rPr>
              <a:t>공분산 구성 및 분해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3.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개의 점이 직선을 형성가능한지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</a:t>
            </a: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의 현재 지점과 직선 사이 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</a:rPr>
              <a:t>선으로부터의 거리를 기준으로 최적화해서 점의 가중치를 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6. </a:t>
            </a:r>
            <a:r>
              <a:rPr lang="ko-KR" altLang="en-US" sz="1400" dirty="0">
                <a:solidFill>
                  <a:schemeClr val="tx1"/>
                </a:solidFill>
              </a:rPr>
              <a:t>가중치를 법선 </a:t>
            </a:r>
            <a:r>
              <a:rPr lang="en-US" altLang="ko-KR" sz="1400" dirty="0">
                <a:solidFill>
                  <a:schemeClr val="tx1"/>
                </a:solidFill>
              </a:rPr>
              <a:t>vector</a:t>
            </a:r>
            <a:r>
              <a:rPr lang="ko-KR" altLang="en-US" sz="1400" dirty="0">
                <a:solidFill>
                  <a:schemeClr val="tx1"/>
                </a:solidFill>
              </a:rPr>
              <a:t>와 거리에 곱하고 저장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527A1-83B4-44CD-8574-94C4B14E568D}"/>
              </a:ext>
            </a:extLst>
          </p:cNvPr>
          <p:cNvSpPr txBox="1"/>
          <p:nvPr/>
        </p:nvSpPr>
        <p:spPr>
          <a:xfrm>
            <a:off x="6389" y="2082221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1.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69122-A975-4DDB-A61F-61B6992617BC}"/>
              </a:ext>
            </a:extLst>
          </p:cNvPr>
          <p:cNvSpPr txBox="1"/>
          <p:nvPr/>
        </p:nvSpPr>
        <p:spPr>
          <a:xfrm>
            <a:off x="-1072" y="3799240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2.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4D23C-8560-4880-93ED-D16236A1BCB6}"/>
              </a:ext>
            </a:extLst>
          </p:cNvPr>
          <p:cNvSpPr txBox="1"/>
          <p:nvPr/>
        </p:nvSpPr>
        <p:spPr>
          <a:xfrm>
            <a:off x="6389" y="4787761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5.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61199-09A4-4210-AE00-6895F4685EDD}"/>
              </a:ext>
            </a:extLst>
          </p:cNvPr>
          <p:cNvSpPr txBox="1"/>
          <p:nvPr/>
        </p:nvSpPr>
        <p:spPr>
          <a:xfrm>
            <a:off x="6389" y="5171979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6.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84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626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④ scan2MapOptimization –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cornerOptimiztion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surfOptimization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combineOptimizationCoeffs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LMOptimization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transformUpdate</a:t>
            </a:r>
            <a:endParaRPr lang="en-US" altLang="ko-KR" sz="1400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74C18-9874-4E18-8398-7DE94577E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24"/>
          <a:stretch/>
        </p:blipFill>
        <p:spPr>
          <a:xfrm>
            <a:off x="6306504" y="3888005"/>
            <a:ext cx="5012661" cy="261850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2F6ED1C-44F4-4C48-8B19-798B13B4BAB8}"/>
              </a:ext>
            </a:extLst>
          </p:cNvPr>
          <p:cNvGrpSpPr/>
          <p:nvPr/>
        </p:nvGrpSpPr>
        <p:grpSpPr>
          <a:xfrm>
            <a:off x="360216" y="935181"/>
            <a:ext cx="5137354" cy="5571333"/>
            <a:chOff x="484907" y="810491"/>
            <a:chExt cx="4819556" cy="50984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868ECAA-A743-42FA-A720-9DB85455E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34" t="22829" r="37237" b="38990"/>
            <a:stretch/>
          </p:blipFill>
          <p:spPr>
            <a:xfrm>
              <a:off x="484908" y="810491"/>
              <a:ext cx="4819555" cy="261850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DF7315-DE71-4454-BEC9-544802AB8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66" t="62147" r="35105" b="1692"/>
            <a:stretch/>
          </p:blipFill>
          <p:spPr>
            <a:xfrm>
              <a:off x="484907" y="3429000"/>
              <a:ext cx="4819555" cy="2479965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D6EC3B2-9A3F-4193-B0FA-D94B1992E3A0}"/>
              </a:ext>
            </a:extLst>
          </p:cNvPr>
          <p:cNvSpPr/>
          <p:nvPr/>
        </p:nvSpPr>
        <p:spPr>
          <a:xfrm>
            <a:off x="5685183" y="935181"/>
            <a:ext cx="6298678" cy="2748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을 기준으로 </a:t>
            </a:r>
            <a:r>
              <a:rPr lang="en-US" altLang="ko-KR" sz="1400" dirty="0">
                <a:solidFill>
                  <a:schemeClr val="tx1"/>
                </a:solidFill>
              </a:rPr>
              <a:t>local map</a:t>
            </a:r>
            <a:r>
              <a:rPr lang="ko-KR" altLang="en-US" sz="1400" dirty="0">
                <a:solidFill>
                  <a:schemeClr val="tx1"/>
                </a:solidFill>
              </a:rPr>
              <a:t>에서 가장 가까운 점 </a:t>
            </a:r>
            <a:r>
              <a:rPr lang="en-US" altLang="ko-KR" sz="1400" dirty="0">
                <a:solidFill>
                  <a:schemeClr val="tx1"/>
                </a:solidFill>
              </a:rPr>
              <a:t>5</a:t>
            </a:r>
            <a:r>
              <a:rPr lang="ko-KR" altLang="en-US" sz="1400" dirty="0">
                <a:solidFill>
                  <a:schemeClr val="tx1"/>
                </a:solidFill>
              </a:rPr>
              <a:t>개를 찾아 중심좌표를 계산하는데 </a:t>
            </a:r>
            <a:r>
              <a:rPr lang="en-US" altLang="ko-KR" sz="1400" dirty="0">
                <a:solidFill>
                  <a:schemeClr val="tx1"/>
                </a:solidFill>
              </a:rPr>
              <a:t>1m </a:t>
            </a:r>
            <a:r>
              <a:rPr lang="ko-KR" altLang="en-US" sz="1400" dirty="0">
                <a:solidFill>
                  <a:schemeClr val="tx1"/>
                </a:solidFill>
              </a:rPr>
              <a:t>미만이면 </a:t>
            </a:r>
            <a:r>
              <a:rPr lang="en-US" altLang="ko-KR" sz="1400" dirty="0">
                <a:solidFill>
                  <a:schemeClr val="tx1"/>
                </a:solidFill>
              </a:rPr>
              <a:t>ok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2. </a:t>
            </a:r>
            <a:r>
              <a:rPr lang="en-US" altLang="ko-KR" sz="1400" dirty="0" err="1">
                <a:solidFill>
                  <a:srgbClr val="FF0000"/>
                </a:solidFill>
              </a:rPr>
              <a:t>colPivHoseholderQr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3. </a:t>
            </a:r>
            <a:r>
              <a:rPr lang="en-US" altLang="ko-KR" sz="1400" dirty="0" err="1">
                <a:solidFill>
                  <a:schemeClr val="tx1"/>
                </a:solidFill>
              </a:rPr>
              <a:t>Planevalid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조건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</a:t>
            </a:r>
            <a:r>
              <a:rPr lang="ko-KR" altLang="en-US" sz="1400" dirty="0">
                <a:solidFill>
                  <a:schemeClr val="tx1"/>
                </a:solidFill>
              </a:rPr>
              <a:t>가중치를 법선 </a:t>
            </a:r>
            <a:r>
              <a:rPr lang="en-US" altLang="ko-KR" sz="1400" dirty="0">
                <a:solidFill>
                  <a:schemeClr val="tx1"/>
                </a:solidFill>
              </a:rPr>
              <a:t>vector</a:t>
            </a:r>
            <a:r>
              <a:rPr lang="ko-KR" altLang="en-US" sz="1400" dirty="0">
                <a:solidFill>
                  <a:schemeClr val="tx1"/>
                </a:solidFill>
              </a:rPr>
              <a:t>와 거리에 곱하고 저장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0" name="두루마리 모양: 가로로 말림 9">
            <a:extLst>
              <a:ext uri="{FF2B5EF4-FFF2-40B4-BE49-F238E27FC236}">
                <a16:creationId xmlns:a16="http://schemas.microsoft.com/office/drawing/2014/main" id="{B893609E-4B3D-47DA-9166-D23DBA7BCA6B}"/>
              </a:ext>
            </a:extLst>
          </p:cNvPr>
          <p:cNvSpPr/>
          <p:nvPr/>
        </p:nvSpPr>
        <p:spPr>
          <a:xfrm>
            <a:off x="7716983" y="2158044"/>
            <a:ext cx="1579418" cy="41563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먼말이세요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71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221976"/>
            <a:ext cx="11775722" cy="4509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imuPreintegration.cpp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class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TransformFusion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92D050"/>
                </a:solidFill>
              </a:rPr>
              <a:t>TransformFusion</a:t>
            </a:r>
            <a:r>
              <a:rPr lang="en-US" altLang="ko-KR" sz="1400" b="1" dirty="0">
                <a:solidFill>
                  <a:srgbClr val="92D050"/>
                </a:solidFill>
              </a:rPr>
              <a:t>() </a:t>
            </a:r>
            <a:r>
              <a:rPr lang="en-US" altLang="ko-KR" sz="1400" dirty="0" err="1">
                <a:solidFill>
                  <a:srgbClr val="00B0F0"/>
                </a:solidFill>
              </a:rPr>
              <a:t>sub</a:t>
            </a:r>
            <a:r>
              <a:rPr lang="en-US" altLang="ko-KR" sz="1400" dirty="0" err="1">
                <a:solidFill>
                  <a:schemeClr val="tx1"/>
                </a:solidFill>
              </a:rPr>
              <a:t>LaserOdometry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rgbClr val="00B0F0"/>
                </a:solidFill>
              </a:rPr>
              <a:t>sub</a:t>
            </a:r>
            <a:r>
              <a:rPr lang="en-US" altLang="ko-KR" sz="1400" dirty="0" err="1">
                <a:solidFill>
                  <a:schemeClr val="tx1"/>
                </a:solidFill>
              </a:rPr>
              <a:t>ImuOdometry</a:t>
            </a:r>
            <a:r>
              <a:rPr lang="en-US" altLang="ko-KR" sz="1400" dirty="0">
                <a:solidFill>
                  <a:schemeClr val="tx1"/>
                </a:solidFill>
              </a:rPr>
              <a:t> / </a:t>
            </a:r>
            <a:r>
              <a:rPr lang="en-US" altLang="ko-KR" sz="1400" dirty="0" err="1">
                <a:solidFill>
                  <a:srgbClr val="7030A0"/>
                </a:solidFill>
              </a:rPr>
              <a:t>pub</a:t>
            </a:r>
            <a:r>
              <a:rPr lang="en-US" altLang="ko-KR" sz="1400" dirty="0" err="1">
                <a:solidFill>
                  <a:schemeClr val="tx1"/>
                </a:solidFill>
              </a:rPr>
              <a:t>ImuOdometry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rgbClr val="7030A0"/>
                </a:solidFill>
              </a:rPr>
              <a:t>pub</a:t>
            </a:r>
            <a:r>
              <a:rPr lang="en-US" altLang="ko-KR" sz="1400" dirty="0" err="1">
                <a:solidFill>
                  <a:schemeClr val="tx1"/>
                </a:solidFill>
              </a:rPr>
              <a:t>ImuPath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>
                <a:solidFill>
                  <a:srgbClr val="00B050"/>
                </a:solidFill>
              </a:rPr>
              <a:t>odom2affine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ko-KR" altLang="en-US" sz="1400" dirty="0">
                <a:solidFill>
                  <a:schemeClr val="tx1"/>
                </a:solidFill>
              </a:rPr>
              <a:t>으로부터 </a:t>
            </a:r>
            <a:r>
              <a:rPr lang="en-US" altLang="ko-KR" sz="1400" dirty="0">
                <a:solidFill>
                  <a:schemeClr val="tx1"/>
                </a:solidFill>
              </a:rPr>
              <a:t>x, y, z, r, p, y(transformation)</a:t>
            </a:r>
            <a:r>
              <a:rPr lang="ko-KR" altLang="en-US" sz="1400" dirty="0">
                <a:solidFill>
                  <a:schemeClr val="tx1"/>
                </a:solidFill>
              </a:rPr>
              <a:t>얻음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00B050"/>
                </a:solidFill>
              </a:rPr>
              <a:t>lidarOdometryHandler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lidarOdomAffine</a:t>
            </a:r>
            <a:r>
              <a:rPr lang="en-US" altLang="ko-KR" sz="1400" dirty="0">
                <a:solidFill>
                  <a:schemeClr val="tx1"/>
                </a:solidFill>
              </a:rPr>
              <a:t>=odom2affine(*</a:t>
            </a:r>
            <a:r>
              <a:rPr lang="en-US" altLang="ko-KR" sz="1400" dirty="0" err="1">
                <a:solidFill>
                  <a:schemeClr val="tx1"/>
                </a:solidFill>
              </a:rPr>
              <a:t>odomMsg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604331-A5B4-41DF-83DD-C271659C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57" y="2010440"/>
            <a:ext cx="5725685" cy="22775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F96A0B-4B09-4F8F-A700-FA963C8B0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8" y="5051347"/>
            <a:ext cx="5688584" cy="15846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28B03B-B263-4A0D-8795-5966F5028BF8}"/>
              </a:ext>
            </a:extLst>
          </p:cNvPr>
          <p:cNvSpPr/>
          <p:nvPr/>
        </p:nvSpPr>
        <p:spPr>
          <a:xfrm>
            <a:off x="3587770" y="3832319"/>
            <a:ext cx="4734595" cy="229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6B1015-C4E5-44DD-9E08-8B287FE23611}"/>
              </a:ext>
            </a:extLst>
          </p:cNvPr>
          <p:cNvSpPr/>
          <p:nvPr/>
        </p:nvSpPr>
        <p:spPr>
          <a:xfrm>
            <a:off x="3599803" y="5784851"/>
            <a:ext cx="3210072" cy="243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204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7"/>
            <a:ext cx="11775722" cy="111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④ scan2MapOptimization –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cornerOptimiztion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surfOptimization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combineOptimizationCoeffs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LMOptimization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transformUpdate</a:t>
            </a:r>
            <a:endParaRPr lang="en-US" altLang="ko-KR" sz="1400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위</a:t>
            </a:r>
            <a:r>
              <a:rPr lang="en-US" altLang="ko-KR" sz="1400" dirty="0">
                <a:solidFill>
                  <a:schemeClr val="tx1"/>
                </a:solidFill>
              </a:rPr>
              <a:t> corner, surf optimization</a:t>
            </a:r>
            <a:r>
              <a:rPr lang="ko-KR" altLang="en-US" sz="1400" dirty="0">
                <a:solidFill>
                  <a:schemeClr val="tx1"/>
                </a:solidFill>
              </a:rPr>
              <a:t>에서 구한 값을 사용하여</a:t>
            </a:r>
            <a:r>
              <a:rPr lang="en-US" altLang="ko-KR" sz="1400" dirty="0">
                <a:solidFill>
                  <a:schemeClr val="tx1"/>
                </a:solidFill>
              </a:rPr>
              <a:t> corner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surf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coeffs</a:t>
            </a:r>
            <a:r>
              <a:rPr lang="en-US" altLang="ko-KR" sz="1400" dirty="0">
                <a:solidFill>
                  <a:schemeClr val="tx1"/>
                </a:solidFill>
              </a:rPr>
              <a:t> combine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E83336-EC58-4CFE-94DC-0BA40B8A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17" y="2008909"/>
            <a:ext cx="8231765" cy="409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79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626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④ scan2MapOptimization –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cornerOptimiztion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surfOptimization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combineOptimizationCoeffs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LMOptimization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transformUpdate</a:t>
            </a:r>
            <a:endParaRPr lang="en-US" altLang="ko-KR" sz="1400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B0827-19D2-4D68-B9E2-3CA510A4F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33" b="57356"/>
          <a:stretch/>
        </p:blipFill>
        <p:spPr>
          <a:xfrm>
            <a:off x="346362" y="742122"/>
            <a:ext cx="6081565" cy="26605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1DDBB9-707D-4E7C-BF4A-E1E1D208A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31" r="32933"/>
          <a:stretch/>
        </p:blipFill>
        <p:spPr>
          <a:xfrm>
            <a:off x="346362" y="3402646"/>
            <a:ext cx="6081565" cy="1907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71BA90-BA01-4848-B9E0-FF72EDA0C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" t="42637" r="29728" b="37814"/>
          <a:stretch/>
        </p:blipFill>
        <p:spPr>
          <a:xfrm>
            <a:off x="346362" y="5453345"/>
            <a:ext cx="6081565" cy="121965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3E9777-4389-4C01-B473-BD87808187F9}"/>
              </a:ext>
            </a:extLst>
          </p:cNvPr>
          <p:cNvGrpSpPr/>
          <p:nvPr/>
        </p:nvGrpSpPr>
        <p:grpSpPr>
          <a:xfrm>
            <a:off x="6401573" y="2198143"/>
            <a:ext cx="805845" cy="3865027"/>
            <a:chOff x="6401573" y="2198143"/>
            <a:chExt cx="805845" cy="3865027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4BDC5CB-DB5B-497A-9C1F-33E7B1FAE475}"/>
                </a:ext>
              </a:extLst>
            </p:cNvPr>
            <p:cNvCxnSpPr/>
            <p:nvPr/>
          </p:nvCxnSpPr>
          <p:spPr>
            <a:xfrm>
              <a:off x="6427927" y="3034748"/>
              <a:ext cx="17165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5FB0E0-EEC0-4A73-B0BA-A410609D5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1573" y="6063170"/>
              <a:ext cx="198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7E05563-39F4-4B13-8CAF-366639AD2AFE}"/>
                </a:ext>
              </a:extLst>
            </p:cNvPr>
            <p:cNvCxnSpPr/>
            <p:nvPr/>
          </p:nvCxnSpPr>
          <p:spPr>
            <a:xfrm>
              <a:off x="6599583" y="3034748"/>
              <a:ext cx="0" cy="30284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0D5D3F2-B69C-4570-9F32-A1AFC72AA548}"/>
                </a:ext>
              </a:extLst>
            </p:cNvPr>
            <p:cNvCxnSpPr/>
            <p:nvPr/>
          </p:nvCxnSpPr>
          <p:spPr>
            <a:xfrm>
              <a:off x="6599583" y="4532243"/>
              <a:ext cx="1590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CDA60A4-A1BB-4CEA-83D2-9A8A8DDCEFAD}"/>
                </a:ext>
              </a:extLst>
            </p:cNvPr>
            <p:cNvCxnSpPr>
              <a:cxnSpLocks/>
            </p:cNvCxnSpPr>
            <p:nvPr/>
          </p:nvCxnSpPr>
          <p:spPr>
            <a:xfrm>
              <a:off x="6758609" y="2198143"/>
              <a:ext cx="0" cy="23341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9FB257F-DF81-445B-BEF2-A0E5FE9C5F15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6758609" y="2198143"/>
              <a:ext cx="448809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853DDD-DA98-4DBE-A5FD-32CEA45BC1DD}"/>
              </a:ext>
            </a:extLst>
          </p:cNvPr>
          <p:cNvSpPr/>
          <p:nvPr/>
        </p:nvSpPr>
        <p:spPr>
          <a:xfrm>
            <a:off x="675562" y="1134090"/>
            <a:ext cx="1431534" cy="220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9C24DD-AFDE-4F47-A1FD-22570D661059}"/>
              </a:ext>
            </a:extLst>
          </p:cNvPr>
          <p:cNvSpPr/>
          <p:nvPr/>
        </p:nvSpPr>
        <p:spPr>
          <a:xfrm>
            <a:off x="973736" y="3620315"/>
            <a:ext cx="1431534" cy="220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BCACDB-AFA6-4545-9229-2F4168043F48}"/>
              </a:ext>
            </a:extLst>
          </p:cNvPr>
          <p:cNvSpPr/>
          <p:nvPr/>
        </p:nvSpPr>
        <p:spPr>
          <a:xfrm>
            <a:off x="973736" y="4342976"/>
            <a:ext cx="1431534" cy="220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FFF7836-364C-4466-B1F2-04308D16778D}"/>
              </a:ext>
            </a:extLst>
          </p:cNvPr>
          <p:cNvGrpSpPr/>
          <p:nvPr/>
        </p:nvGrpSpPr>
        <p:grpSpPr>
          <a:xfrm>
            <a:off x="7207418" y="1244562"/>
            <a:ext cx="4115782" cy="1907163"/>
            <a:chOff x="7148003" y="742122"/>
            <a:chExt cx="4115782" cy="19071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188FC7-C33E-48FB-9BB4-E8CBE6DAB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68" t="25663" r="61015" b="53832"/>
            <a:stretch/>
          </p:blipFill>
          <p:spPr>
            <a:xfrm>
              <a:off x="7148003" y="742122"/>
              <a:ext cx="4115782" cy="1907163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60596DD-B816-4179-84A0-6EF578589BD7}"/>
                </a:ext>
              </a:extLst>
            </p:cNvPr>
            <p:cNvSpPr/>
            <p:nvPr/>
          </p:nvSpPr>
          <p:spPr>
            <a:xfrm>
              <a:off x="7533561" y="753299"/>
              <a:ext cx="1557429" cy="2273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3F4C66-B1B8-40CB-B5F1-CA981ED705D3}"/>
              </a:ext>
            </a:extLst>
          </p:cNvPr>
          <p:cNvSpPr/>
          <p:nvPr/>
        </p:nvSpPr>
        <p:spPr>
          <a:xfrm>
            <a:off x="7055301" y="3429000"/>
            <a:ext cx="4768942" cy="3028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1. </a:t>
            </a:r>
            <a:r>
              <a:rPr lang="en-US" altLang="ko-KR" sz="1400" dirty="0">
                <a:solidFill>
                  <a:schemeClr val="tx1"/>
                </a:solidFill>
              </a:rPr>
              <a:t>lidar &gt; camera 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transformTobeMapped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laserCloudOri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coeffSel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92D050"/>
                </a:solidFill>
              </a:rPr>
              <a:t>laserCloudOri</a:t>
            </a:r>
            <a:r>
              <a:rPr lang="en-US" altLang="ko-KR" sz="1400" dirty="0">
                <a:solidFill>
                  <a:schemeClr val="tx1"/>
                </a:solidFill>
              </a:rPr>
              <a:t> corner surf optimization</a:t>
            </a:r>
            <a:r>
              <a:rPr lang="ko-KR" altLang="en-US" sz="1400" dirty="0">
                <a:solidFill>
                  <a:schemeClr val="tx1"/>
                </a:solidFill>
              </a:rPr>
              <a:t>하고 </a:t>
            </a:r>
            <a:r>
              <a:rPr lang="en-US" altLang="ko-KR" sz="1400" dirty="0">
                <a:solidFill>
                  <a:schemeClr val="tx1"/>
                </a:solidFill>
              </a:rPr>
              <a:t>combine</a:t>
            </a:r>
            <a:r>
              <a:rPr lang="ko-KR" altLang="en-US" sz="1400" dirty="0">
                <a:solidFill>
                  <a:schemeClr val="tx1"/>
                </a:solidFill>
              </a:rPr>
              <a:t>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2. </a:t>
            </a:r>
            <a:r>
              <a:rPr lang="en-US" altLang="ko-KR" sz="1400" dirty="0">
                <a:solidFill>
                  <a:schemeClr val="tx1"/>
                </a:solidFill>
              </a:rPr>
              <a:t>Mat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matX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ko-KR" altLang="en-US" sz="1400" dirty="0" err="1">
                <a:solidFill>
                  <a:schemeClr val="tx1"/>
                </a:solidFill>
              </a:rPr>
              <a:t>잔차라고</a:t>
            </a:r>
            <a:r>
              <a:rPr lang="ko-KR" altLang="en-US" sz="1400" dirty="0">
                <a:solidFill>
                  <a:schemeClr val="tx1"/>
                </a:solidFill>
              </a:rPr>
              <a:t>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3. </a:t>
            </a:r>
            <a:r>
              <a:rPr lang="en-US" altLang="ko-KR" sz="1400" dirty="0">
                <a:solidFill>
                  <a:schemeClr val="tx1"/>
                </a:solidFill>
              </a:rPr>
              <a:t>camera &gt; lidar 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815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626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④ scan2MapOptimization –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cornerOptimiztion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surfOptimization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combineOptimizationCoeffs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LMOptimization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transformUpdate</a:t>
            </a:r>
            <a:endParaRPr lang="en-US" altLang="ko-KR" sz="1400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188FC7-C33E-48FB-9BB4-E8CBE6DAB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68" r="54849"/>
          <a:stretch/>
        </p:blipFill>
        <p:spPr>
          <a:xfrm>
            <a:off x="627069" y="816816"/>
            <a:ext cx="4308444" cy="43085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290CE3-83BB-43E8-BC23-47CEABAE9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9" b="3423"/>
          <a:stretch/>
        </p:blipFill>
        <p:spPr>
          <a:xfrm>
            <a:off x="5477470" y="816816"/>
            <a:ext cx="6087461" cy="55713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FD2765-985A-4034-B4CD-71564423DF11}"/>
              </a:ext>
            </a:extLst>
          </p:cNvPr>
          <p:cNvSpPr/>
          <p:nvPr/>
        </p:nvSpPr>
        <p:spPr>
          <a:xfrm>
            <a:off x="449828" y="5165559"/>
            <a:ext cx="4768942" cy="1541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</a:t>
            </a:r>
            <a:r>
              <a:rPr lang="en-US" altLang="ko-KR" sz="1400" dirty="0">
                <a:solidFill>
                  <a:schemeClr val="tx1"/>
                </a:solidFill>
              </a:rPr>
              <a:t>Gauss-Newton optimization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</a:rPr>
              <a:t>획득한 </a:t>
            </a:r>
            <a:r>
              <a:rPr lang="en-US" altLang="ko-KR" sz="1400" dirty="0">
                <a:solidFill>
                  <a:schemeClr val="tx1"/>
                </a:solidFill>
              </a:rPr>
              <a:t>pose </a:t>
            </a:r>
            <a:r>
              <a:rPr lang="ko-KR" altLang="en-US" sz="1400" dirty="0" err="1">
                <a:solidFill>
                  <a:schemeClr val="tx1"/>
                </a:solidFill>
              </a:rPr>
              <a:t>증분을</a:t>
            </a:r>
            <a:r>
              <a:rPr lang="ko-KR" altLang="en-US" sz="1400" dirty="0">
                <a:solidFill>
                  <a:schemeClr val="tx1"/>
                </a:solidFill>
              </a:rPr>
              <a:t> 현재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에 추가하여 포즈 수정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6. </a:t>
            </a:r>
            <a:r>
              <a:rPr lang="en-US" altLang="ko-KR" sz="1400" dirty="0">
                <a:solidFill>
                  <a:schemeClr val="tx1"/>
                </a:solidFill>
              </a:rPr>
              <a:t>threshold </a:t>
            </a:r>
            <a:r>
              <a:rPr lang="ko-KR" altLang="en-US" sz="1400" dirty="0">
                <a:solidFill>
                  <a:schemeClr val="tx1"/>
                </a:solidFill>
              </a:rPr>
              <a:t>사용 </a:t>
            </a:r>
            <a:r>
              <a:rPr lang="en-US" altLang="ko-KR" sz="1400" dirty="0">
                <a:solidFill>
                  <a:schemeClr val="tx1"/>
                </a:solidFill>
              </a:rPr>
              <a:t>&gt; converged or keep optimizing.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E77FD2-5408-4689-857C-129B4C582FE5}"/>
              </a:ext>
            </a:extLst>
          </p:cNvPr>
          <p:cNvSpPr/>
          <p:nvPr/>
        </p:nvSpPr>
        <p:spPr>
          <a:xfrm>
            <a:off x="5707719" y="5615704"/>
            <a:ext cx="3078472" cy="772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659301-38EC-4927-A898-9AB9CC0ED767}"/>
              </a:ext>
            </a:extLst>
          </p:cNvPr>
          <p:cNvSpPr/>
          <p:nvPr/>
        </p:nvSpPr>
        <p:spPr>
          <a:xfrm>
            <a:off x="5707718" y="2673186"/>
            <a:ext cx="3767585" cy="1143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BAE84D-FBF5-41B4-AB49-090C5489F358}"/>
              </a:ext>
            </a:extLst>
          </p:cNvPr>
          <p:cNvSpPr/>
          <p:nvPr/>
        </p:nvSpPr>
        <p:spPr>
          <a:xfrm>
            <a:off x="768378" y="1453642"/>
            <a:ext cx="3445814" cy="189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308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49697"/>
            <a:ext cx="11775722" cy="1201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④ scan2MapOptimization –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cornerOptimiztion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surfOptimization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combineOptimizationCoeffs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LMOptimization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transformUpdate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를 사용하여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를 조정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구형 선형 </a:t>
            </a:r>
            <a:r>
              <a:rPr lang="ko-KR" altLang="en-US" sz="1400" dirty="0" err="1">
                <a:solidFill>
                  <a:schemeClr val="tx1"/>
                </a:solidFill>
              </a:rPr>
              <a:t>보간법을</a:t>
            </a:r>
            <a:r>
              <a:rPr lang="ko-KR" altLang="en-US" sz="1400" dirty="0">
                <a:solidFill>
                  <a:schemeClr val="tx1"/>
                </a:solidFill>
              </a:rPr>
              <a:t> 통해 </a:t>
            </a:r>
            <a:r>
              <a:rPr lang="en-US" altLang="ko-KR" sz="1400" dirty="0">
                <a:solidFill>
                  <a:schemeClr val="tx1"/>
                </a:solidFill>
              </a:rPr>
              <a:t>roll, pitch </a:t>
            </a:r>
            <a:r>
              <a:rPr lang="ko-KR" altLang="en-US" sz="1400" dirty="0">
                <a:solidFill>
                  <a:schemeClr val="tx1"/>
                </a:solidFill>
              </a:rPr>
              <a:t>구해서 같이 </a:t>
            </a:r>
            <a:r>
              <a:rPr lang="ko-KR" altLang="en-US" sz="1400" dirty="0" err="1">
                <a:solidFill>
                  <a:schemeClr val="tx1"/>
                </a:solidFill>
              </a:rPr>
              <a:t>업뎃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384D6-5B6D-4B30-8B44-89E647E66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5"/>
          <a:stretch/>
        </p:blipFill>
        <p:spPr>
          <a:xfrm>
            <a:off x="1500187" y="1356896"/>
            <a:ext cx="9191625" cy="54249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868FAC3-FEA9-4E03-90DE-268D25DA15F6}"/>
              </a:ext>
            </a:extLst>
          </p:cNvPr>
          <p:cNvSpPr/>
          <p:nvPr/>
        </p:nvSpPr>
        <p:spPr>
          <a:xfrm>
            <a:off x="2497735" y="3309727"/>
            <a:ext cx="7547413" cy="2017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980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241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⑤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saveKeyFramesAndFactor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–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addOdomFactor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addGPSFactor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addLoopFactor</a:t>
            </a:r>
            <a:endParaRPr lang="en-US" altLang="ko-KR" sz="1400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1E9F7D-4DF5-40AF-B25E-80B72C9F8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3" t="39614" r="17586" b="31096"/>
          <a:stretch/>
        </p:blipFill>
        <p:spPr>
          <a:xfrm>
            <a:off x="208139" y="631230"/>
            <a:ext cx="5660391" cy="21687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82F0CD-C726-49E3-83DE-FF4CD945EB8D}"/>
              </a:ext>
            </a:extLst>
          </p:cNvPr>
          <p:cNvSpPr/>
          <p:nvPr/>
        </p:nvSpPr>
        <p:spPr>
          <a:xfrm>
            <a:off x="6073055" y="655817"/>
            <a:ext cx="5105983" cy="184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위의 </a:t>
            </a:r>
            <a:r>
              <a:rPr lang="en-US" altLang="ko-KR" sz="1400" dirty="0">
                <a:solidFill>
                  <a:schemeClr val="tx1"/>
                </a:solidFill>
              </a:rPr>
              <a:t>Factor</a:t>
            </a:r>
            <a:r>
              <a:rPr lang="ko-KR" altLang="en-US" sz="1400" dirty="0">
                <a:solidFill>
                  <a:schemeClr val="tx1"/>
                </a:solidFill>
              </a:rPr>
              <a:t>들을 추가해서 </a:t>
            </a:r>
            <a:r>
              <a:rPr lang="en-US" altLang="ko-KR" sz="1400" dirty="0" err="1">
                <a:solidFill>
                  <a:schemeClr val="tx1"/>
                </a:solidFill>
              </a:rPr>
              <a:t>Isam</a:t>
            </a:r>
            <a:r>
              <a:rPr lang="en-US" altLang="ko-KR" sz="1400" dirty="0">
                <a:solidFill>
                  <a:schemeClr val="tx1"/>
                </a:solidFill>
              </a:rPr>
              <a:t> update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2. </a:t>
            </a:r>
            <a:r>
              <a:rPr lang="en-US" altLang="ko-KR" sz="1400" dirty="0" err="1">
                <a:solidFill>
                  <a:schemeClr val="tx1"/>
                </a:solidFill>
              </a:rPr>
              <a:t>Isam</a:t>
            </a:r>
            <a:r>
              <a:rPr lang="ko-KR" altLang="en-US" sz="1400" dirty="0">
                <a:solidFill>
                  <a:schemeClr val="tx1"/>
                </a:solidFill>
              </a:rPr>
              <a:t>을 통해 최적화된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covariance</a:t>
            </a:r>
            <a:r>
              <a:rPr lang="ko-KR" altLang="en-US" sz="1400" dirty="0">
                <a:solidFill>
                  <a:schemeClr val="tx1"/>
                </a:solidFill>
              </a:rPr>
              <a:t>를 얻음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3. </a:t>
            </a:r>
            <a:r>
              <a:rPr lang="ko-KR" altLang="en-US" sz="1400" dirty="0">
                <a:solidFill>
                  <a:schemeClr val="tx1"/>
                </a:solidFill>
              </a:rPr>
              <a:t>이후</a:t>
            </a:r>
            <a:r>
              <a:rPr lang="en-US" altLang="ko-KR" sz="1400" dirty="0">
                <a:solidFill>
                  <a:schemeClr val="tx1"/>
                </a:solidFill>
              </a:rPr>
              <a:t>, update</a:t>
            </a:r>
            <a:r>
              <a:rPr lang="ko-KR" altLang="en-US" sz="1400" dirty="0">
                <a:solidFill>
                  <a:schemeClr val="tx1"/>
                </a:solidFill>
              </a:rPr>
              <a:t>된 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</a:t>
            </a:r>
            <a:r>
              <a:rPr lang="ko-KR" altLang="en-US" sz="1400" dirty="0">
                <a:solidFill>
                  <a:schemeClr val="tx1"/>
                </a:solidFill>
              </a:rPr>
              <a:t>받은 </a:t>
            </a:r>
            <a:r>
              <a:rPr lang="en-US" altLang="ko-KR" sz="1400" dirty="0">
                <a:solidFill>
                  <a:schemeClr val="tx1"/>
                </a:solidFill>
              </a:rPr>
              <a:t>edge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surf point </a:t>
            </a:r>
            <a:r>
              <a:rPr lang="ko-KR" altLang="en-US" sz="1400" dirty="0">
                <a:solidFill>
                  <a:schemeClr val="tx1"/>
                </a:solidFill>
              </a:rPr>
              <a:t>저장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E49B08-B93B-496E-A6B4-80651F3BCFD0}"/>
              </a:ext>
            </a:extLst>
          </p:cNvPr>
          <p:cNvGrpSpPr/>
          <p:nvPr/>
        </p:nvGrpSpPr>
        <p:grpSpPr>
          <a:xfrm>
            <a:off x="208138" y="4312616"/>
            <a:ext cx="11239500" cy="2366764"/>
            <a:chOff x="703722" y="3026871"/>
            <a:chExt cx="11239500" cy="236676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7B0FBC-17CA-4A18-8231-BAD23658F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318"/>
            <a:stretch/>
          </p:blipFill>
          <p:spPr>
            <a:xfrm>
              <a:off x="703722" y="3026871"/>
              <a:ext cx="11239500" cy="236676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92ED9A-23A3-4F7D-A954-6BB8C4AE46A3}"/>
                </a:ext>
              </a:extLst>
            </p:cNvPr>
            <p:cNvSpPr/>
            <p:nvPr/>
          </p:nvSpPr>
          <p:spPr>
            <a:xfrm>
              <a:off x="6323473" y="3771475"/>
              <a:ext cx="4545496" cy="1996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96BC2BD-DDFD-409A-9797-D463363669A7}"/>
                </a:ext>
              </a:extLst>
            </p:cNvPr>
            <p:cNvSpPr/>
            <p:nvPr/>
          </p:nvSpPr>
          <p:spPr>
            <a:xfrm>
              <a:off x="6568639" y="4496201"/>
              <a:ext cx="4419598" cy="2062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8BAB03-8048-4D91-91B2-E2595F415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3" t="77315" r="17586" b="5979"/>
          <a:stretch/>
        </p:blipFill>
        <p:spPr>
          <a:xfrm>
            <a:off x="208138" y="2800022"/>
            <a:ext cx="5660391" cy="12370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A9AF3A-5D86-47D1-8B35-2BF3716399CE}"/>
              </a:ext>
            </a:extLst>
          </p:cNvPr>
          <p:cNvSpPr/>
          <p:nvPr/>
        </p:nvSpPr>
        <p:spPr>
          <a:xfrm>
            <a:off x="6073055" y="2631185"/>
            <a:ext cx="5887861" cy="1383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첫 번째</a:t>
            </a:r>
            <a:r>
              <a:rPr lang="en-US" altLang="ko-KR" sz="1400" dirty="0">
                <a:solidFill>
                  <a:schemeClr val="tx1"/>
                </a:solidFill>
              </a:rPr>
              <a:t> Frame</a:t>
            </a:r>
            <a:r>
              <a:rPr lang="ko-KR" altLang="en-US" sz="1400" dirty="0">
                <a:solidFill>
                  <a:schemeClr val="tx1"/>
                </a:solidFill>
              </a:rPr>
              <a:t>에 대해 </a:t>
            </a:r>
            <a:r>
              <a:rPr lang="en-US" altLang="ko-KR" sz="1400" dirty="0">
                <a:solidFill>
                  <a:schemeClr val="tx1"/>
                </a:solidFill>
              </a:rPr>
              <a:t>yaw</a:t>
            </a:r>
            <a:r>
              <a:rPr lang="ko-KR" altLang="en-US" sz="1400" dirty="0">
                <a:solidFill>
                  <a:schemeClr val="tx1"/>
                </a:solidFill>
              </a:rPr>
              <a:t>각 값과 분산을 매우 크게 설정</a:t>
            </a:r>
            <a:r>
              <a:rPr lang="en-US" altLang="ko-KR" sz="1400" dirty="0">
                <a:solidFill>
                  <a:schemeClr val="tx1"/>
                </a:solidFill>
              </a:rPr>
              <a:t>(noise)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후속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은 분산을 매우 작게 설정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최종적으로 </a:t>
            </a:r>
            <a:r>
              <a:rPr lang="en-US" altLang="ko-KR" sz="1400" dirty="0" err="1">
                <a:solidFill>
                  <a:schemeClr val="tx1"/>
                </a:solidFill>
              </a:rPr>
              <a:t>gtSAMgraph</a:t>
            </a:r>
            <a:r>
              <a:rPr lang="en-US" altLang="ko-KR" sz="1400" dirty="0">
                <a:solidFill>
                  <a:schemeClr val="tx1"/>
                </a:solidFill>
              </a:rPr>
              <a:t> add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B89E848-9B2E-4198-839E-14FF42231B37}"/>
              </a:ext>
            </a:extLst>
          </p:cNvPr>
          <p:cNvCxnSpPr/>
          <p:nvPr/>
        </p:nvCxnSpPr>
        <p:spPr>
          <a:xfrm>
            <a:off x="5198301" y="1027134"/>
            <a:ext cx="87475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2699F0-7A42-4A13-80AC-0346CCAFF554}"/>
              </a:ext>
            </a:extLst>
          </p:cNvPr>
          <p:cNvCxnSpPr>
            <a:cxnSpLocks/>
          </p:cNvCxnSpPr>
          <p:nvPr/>
        </p:nvCxnSpPr>
        <p:spPr>
          <a:xfrm flipV="1">
            <a:off x="7703527" y="4037041"/>
            <a:ext cx="0" cy="6456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463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48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⑤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saveKeyFramesAndFactor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–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DEFD23"/>
                </a:highlight>
              </a:rPr>
              <a:t>addOdomFactor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addGPSFactor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addLoopFactor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483B5B-D565-4F69-B796-A25B833A8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461" b="22126"/>
          <a:stretch/>
        </p:blipFill>
        <p:spPr>
          <a:xfrm>
            <a:off x="371061" y="888561"/>
            <a:ext cx="4240697" cy="55254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711B39-A022-44D1-AD3F-DCC26926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89" y="2908851"/>
            <a:ext cx="6953250" cy="3505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89454F-C47E-4B40-A391-C1FC795AEBEF}"/>
              </a:ext>
            </a:extLst>
          </p:cNvPr>
          <p:cNvSpPr/>
          <p:nvPr/>
        </p:nvSpPr>
        <p:spPr>
          <a:xfrm>
            <a:off x="371061" y="5716018"/>
            <a:ext cx="3617843" cy="18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068D86-9D4A-43AE-AA26-95A2E205178A}"/>
              </a:ext>
            </a:extLst>
          </p:cNvPr>
          <p:cNvSpPr/>
          <p:nvPr/>
        </p:nvSpPr>
        <p:spPr>
          <a:xfrm>
            <a:off x="4867689" y="888561"/>
            <a:ext cx="6953250" cy="1801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92D050"/>
                </a:solidFill>
              </a:rPr>
              <a:t>addGPSFactor</a:t>
            </a:r>
            <a:r>
              <a:rPr lang="en-US" altLang="ko-KR" sz="1400" dirty="0">
                <a:solidFill>
                  <a:schemeClr val="tx1"/>
                </a:solidFill>
              </a:rPr>
              <a:t> 5m distance </a:t>
            </a:r>
            <a:r>
              <a:rPr lang="ko-KR" altLang="en-US" sz="1400" dirty="0">
                <a:solidFill>
                  <a:schemeClr val="tx1"/>
                </a:solidFill>
              </a:rPr>
              <a:t>기준으로 </a:t>
            </a:r>
            <a:r>
              <a:rPr lang="en-US" altLang="ko-KR" sz="1400" dirty="0" err="1">
                <a:solidFill>
                  <a:schemeClr val="tx1"/>
                </a:solidFill>
              </a:rPr>
              <a:t>lastGPSPoint</a:t>
            </a:r>
            <a:r>
              <a:rPr lang="en-US" altLang="ko-KR" sz="1400" dirty="0">
                <a:solidFill>
                  <a:schemeClr val="tx1"/>
                </a:solidFill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</a:rPr>
              <a:t>curGPSPoint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92D050"/>
                </a:solidFill>
              </a:rPr>
              <a:t>addLoopFactor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LoopindexQueue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factor</a:t>
            </a:r>
            <a:r>
              <a:rPr lang="ko-KR" altLang="en-US" sz="1400" dirty="0">
                <a:solidFill>
                  <a:schemeClr val="tx1"/>
                </a:solidFill>
              </a:rPr>
              <a:t>로 정의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778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412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⑥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correctPoses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ABE538-30EB-46CB-B0C1-18E4FE2E2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9" y="753923"/>
            <a:ext cx="7553325" cy="58007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E93DB0-881D-4906-9C8E-DF2C316078C0}"/>
              </a:ext>
            </a:extLst>
          </p:cNvPr>
          <p:cNvSpPr/>
          <p:nvPr/>
        </p:nvSpPr>
        <p:spPr>
          <a:xfrm>
            <a:off x="7858538" y="753924"/>
            <a:ext cx="4333461" cy="4825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optimizing</a:t>
            </a:r>
            <a:r>
              <a:rPr lang="ko-KR" altLang="en-US" sz="1400" dirty="0">
                <a:solidFill>
                  <a:schemeClr val="tx1"/>
                </a:solidFill>
              </a:rPr>
              <a:t>이후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가 변경될 뿐 아니라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다른 노드의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도 변경될 수 있으니 </a:t>
            </a:r>
            <a:r>
              <a:rPr lang="en-US" altLang="ko-KR" sz="1400" dirty="0">
                <a:solidFill>
                  <a:schemeClr val="tx1"/>
                </a:solidFill>
              </a:rPr>
              <a:t>update</a:t>
            </a: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savekeyframesAndFactor</a:t>
            </a:r>
            <a:r>
              <a:rPr lang="ko-KR" altLang="en-US" sz="1400" dirty="0">
                <a:solidFill>
                  <a:schemeClr val="tx1"/>
                </a:solidFill>
              </a:rPr>
              <a:t>에서 정의 된 </a:t>
            </a:r>
            <a:r>
              <a:rPr lang="en-US" altLang="ko-KR" sz="1400" dirty="0" err="1">
                <a:solidFill>
                  <a:schemeClr val="tx1"/>
                </a:solidFill>
              </a:rPr>
              <a:t>isamCurrentEstimate</a:t>
            </a:r>
            <a:r>
              <a:rPr lang="ko-KR" altLang="en-US" sz="1400" dirty="0">
                <a:solidFill>
                  <a:schemeClr val="tx1"/>
                </a:solidFill>
              </a:rPr>
              <a:t>를 갖고 </a:t>
            </a:r>
            <a:r>
              <a:rPr lang="en-US" altLang="ko-KR" sz="1400" dirty="0">
                <a:solidFill>
                  <a:schemeClr val="tx1"/>
                </a:solidFill>
              </a:rPr>
              <a:t>new pose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</a:rPr>
              <a:t>update 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모든 </a:t>
            </a:r>
            <a:r>
              <a:rPr lang="en-US" altLang="ko-KR" sz="1400" dirty="0">
                <a:solidFill>
                  <a:schemeClr val="tx1"/>
                </a:solidFill>
              </a:rPr>
              <a:t>Factor</a:t>
            </a:r>
            <a:r>
              <a:rPr lang="ko-KR" altLang="en-US" sz="1400" dirty="0">
                <a:solidFill>
                  <a:schemeClr val="tx1"/>
                </a:solidFill>
              </a:rPr>
              <a:t>을 가지며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isam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>
                <a:solidFill>
                  <a:schemeClr val="tx1"/>
                </a:solidFill>
              </a:rPr>
              <a:t>optimization</a:t>
            </a:r>
            <a:r>
              <a:rPr lang="ko-KR" altLang="en-US" sz="1400" dirty="0">
                <a:solidFill>
                  <a:schemeClr val="tx1"/>
                </a:solidFill>
              </a:rPr>
              <a:t> 됐기 때문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EA8B36-A404-4823-9799-CD3E616D17DC}"/>
              </a:ext>
            </a:extLst>
          </p:cNvPr>
          <p:cNvGrpSpPr/>
          <p:nvPr/>
        </p:nvGrpSpPr>
        <p:grpSpPr>
          <a:xfrm>
            <a:off x="5827059" y="5700914"/>
            <a:ext cx="5660391" cy="403162"/>
            <a:chOff x="5469250" y="5804451"/>
            <a:chExt cx="5660391" cy="40316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A9BB4A-8AE8-4423-88D4-A594F0DE8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43" t="88576" r="17586" b="5979"/>
            <a:stretch/>
          </p:blipFill>
          <p:spPr>
            <a:xfrm>
              <a:off x="5469250" y="5804452"/>
              <a:ext cx="5660391" cy="40316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81168AF-98C1-4217-B95F-98EBBE58FA09}"/>
                </a:ext>
              </a:extLst>
            </p:cNvPr>
            <p:cNvSpPr/>
            <p:nvPr/>
          </p:nvSpPr>
          <p:spPr>
            <a:xfrm>
              <a:off x="5469250" y="5804451"/>
              <a:ext cx="5660391" cy="4031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536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374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⑦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publishOdometry</a:t>
            </a:r>
            <a:endParaRPr lang="en-US" altLang="ko-KR" sz="1400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C932BD-ABF8-4EDE-A2BE-9FDAA58BF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5892"/>
            <a:ext cx="11677650" cy="3486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08F092-03B3-4162-A005-BE053A7875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77" b="31787"/>
          <a:stretch/>
        </p:blipFill>
        <p:spPr>
          <a:xfrm>
            <a:off x="5057997" y="1649480"/>
            <a:ext cx="7134003" cy="50925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439BA1-78E2-4C70-AA8F-7CB2EDB01B42}"/>
              </a:ext>
            </a:extLst>
          </p:cNvPr>
          <p:cNvSpPr/>
          <p:nvPr/>
        </p:nvSpPr>
        <p:spPr>
          <a:xfrm>
            <a:off x="208140" y="583096"/>
            <a:ext cx="11775721" cy="940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rgbClr val="00B050"/>
                </a:solidFill>
              </a:rPr>
              <a:t>lio_sam</a:t>
            </a:r>
            <a:r>
              <a:rPr lang="en-US" altLang="ko-KR" sz="1400" dirty="0">
                <a:solidFill>
                  <a:srgbClr val="00B050"/>
                </a:solidFill>
              </a:rPr>
              <a:t>/mapping/odometry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global</a:t>
            </a:r>
            <a:r>
              <a:rPr lang="ko-KR" altLang="en-US" sz="1400" dirty="0">
                <a:solidFill>
                  <a:schemeClr val="tx1"/>
                </a:solidFill>
              </a:rPr>
              <a:t>하게 </a:t>
            </a:r>
            <a:r>
              <a:rPr lang="en-US" altLang="ko-KR" sz="1400" dirty="0">
                <a:solidFill>
                  <a:schemeClr val="tx1"/>
                </a:solidFill>
              </a:rPr>
              <a:t>pub, pub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rgbClr val="00B050"/>
                </a:solidFill>
              </a:rPr>
              <a:t>lio_sam</a:t>
            </a:r>
            <a:r>
              <a:rPr lang="en-US" altLang="ko-KR" sz="1400" dirty="0">
                <a:solidFill>
                  <a:srgbClr val="00B050"/>
                </a:solidFill>
              </a:rPr>
              <a:t>/mapping/</a:t>
            </a:r>
            <a:r>
              <a:rPr lang="en-US" altLang="ko-KR" sz="1400" dirty="0" err="1">
                <a:solidFill>
                  <a:srgbClr val="00B050"/>
                </a:solidFill>
              </a:rPr>
              <a:t>odometry_incremental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IMU data</a:t>
            </a:r>
            <a:r>
              <a:rPr lang="ko-KR" altLang="en-US" sz="1400" dirty="0">
                <a:solidFill>
                  <a:schemeClr val="tx1"/>
                </a:solidFill>
              </a:rPr>
              <a:t>를 사용해 </a:t>
            </a:r>
            <a:r>
              <a:rPr lang="en-US" altLang="ko-KR" sz="1400" dirty="0" err="1">
                <a:solidFill>
                  <a:schemeClr val="tx1"/>
                </a:solidFill>
              </a:rPr>
              <a:t>slerp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한 </a:t>
            </a:r>
            <a:r>
              <a:rPr lang="en-US" altLang="ko-KR" sz="1400" dirty="0">
                <a:solidFill>
                  <a:schemeClr val="tx1"/>
                </a:solidFill>
              </a:rPr>
              <a:t>roll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</a:rPr>
              <a:t>pitch</a:t>
            </a:r>
            <a:r>
              <a:rPr lang="ko-KR" altLang="en-US" sz="1400" dirty="0">
                <a:solidFill>
                  <a:schemeClr val="tx1"/>
                </a:solidFill>
              </a:rPr>
              <a:t>를 사용한걸 추가해서 </a:t>
            </a:r>
            <a:r>
              <a:rPr lang="en-US" altLang="ko-KR" sz="1400" dirty="0">
                <a:solidFill>
                  <a:schemeClr val="tx1"/>
                </a:solidFill>
              </a:rPr>
              <a:t>pub, pub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BD2BCD-2C6C-4756-B029-8B5A47A035B8}"/>
              </a:ext>
            </a:extLst>
          </p:cNvPr>
          <p:cNvSpPr/>
          <p:nvPr/>
        </p:nvSpPr>
        <p:spPr>
          <a:xfrm>
            <a:off x="5838825" y="5027320"/>
            <a:ext cx="6353175" cy="1714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265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36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⑧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publishFrames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0EE53A-3968-46AC-9BF1-A691B003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2717"/>
            <a:ext cx="9172575" cy="6029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AC7CB1-D30A-4E2E-AF26-A09FBCED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3093967"/>
            <a:ext cx="88677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0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5237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visualizeGlobalMapThread</a:t>
            </a:r>
            <a:endParaRPr lang="en-US" altLang="ko-KR" sz="14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①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publishGlobalMap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최신 </a:t>
            </a:r>
            <a:r>
              <a:rPr lang="en-US" altLang="ko-KR" sz="1400" dirty="0">
                <a:solidFill>
                  <a:schemeClr val="tx1"/>
                </a:solidFill>
              </a:rPr>
              <a:t>frame </a:t>
            </a:r>
            <a:r>
              <a:rPr lang="ko-KR" altLang="en-US" sz="1400" dirty="0">
                <a:solidFill>
                  <a:schemeClr val="tx1"/>
                </a:solidFill>
              </a:rPr>
              <a:t>근처의 </a:t>
            </a:r>
            <a:r>
              <a:rPr lang="en-US" altLang="ko-KR" sz="1400" dirty="0">
                <a:solidFill>
                  <a:schemeClr val="tx1"/>
                </a:solidFill>
              </a:rPr>
              <a:t>point cloud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 err="1">
                <a:solidFill>
                  <a:schemeClr val="tx1"/>
                </a:solidFill>
              </a:rPr>
              <a:t>kd</a:t>
            </a:r>
            <a:r>
              <a:rPr lang="en-US" altLang="ko-KR" sz="1400" dirty="0">
                <a:solidFill>
                  <a:schemeClr val="tx1"/>
                </a:solidFill>
              </a:rPr>
              <a:t>-tree, radius search</a:t>
            </a:r>
            <a:r>
              <a:rPr lang="ko-KR" altLang="en-US" sz="1400" dirty="0">
                <a:solidFill>
                  <a:schemeClr val="tx1"/>
                </a:solidFill>
              </a:rPr>
              <a:t>로 찾음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down sampling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W </a:t>
            </a:r>
            <a:r>
              <a:rPr lang="ko-KR" altLang="en-US" sz="1400" dirty="0">
                <a:solidFill>
                  <a:schemeClr val="tx1"/>
                </a:solidFill>
              </a:rPr>
              <a:t>좌표계로 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r>
              <a:rPr lang="en-US" altLang="ko-KR" sz="1400" dirty="0">
                <a:solidFill>
                  <a:schemeClr val="tx1"/>
                </a:solidFill>
              </a:rPr>
              <a:t> &gt; pub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②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saveMapService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mappcd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로 저장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Directory</a:t>
            </a:r>
            <a:r>
              <a:rPr lang="ko-KR" altLang="en-US" sz="1400" dirty="0">
                <a:solidFill>
                  <a:schemeClr val="tx1"/>
                </a:solidFill>
              </a:rPr>
              <a:t> 생성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경로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global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map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LiDAR</a:t>
            </a:r>
            <a:r>
              <a:rPr lang="ko-KR" altLang="en-US" sz="1400" dirty="0">
                <a:solidFill>
                  <a:schemeClr val="tx1"/>
                </a:solidFill>
              </a:rPr>
              <a:t> 좌표계에서 </a:t>
            </a:r>
            <a:r>
              <a:rPr lang="en-US" altLang="ko-KR" sz="1400" dirty="0">
                <a:solidFill>
                  <a:schemeClr val="tx1"/>
                </a:solidFill>
              </a:rPr>
              <a:t>W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corner, surface point cloud global map </a:t>
            </a:r>
            <a:r>
              <a:rPr lang="ko-KR" altLang="en-US" sz="1400" dirty="0">
                <a:solidFill>
                  <a:schemeClr val="tx1"/>
                </a:solidFill>
              </a:rPr>
              <a:t>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전체 </a:t>
            </a:r>
            <a:r>
              <a:rPr lang="en-US" altLang="ko-KR" sz="1400" dirty="0">
                <a:solidFill>
                  <a:schemeClr val="tx1"/>
                </a:solidFill>
              </a:rPr>
              <a:t>global map </a:t>
            </a:r>
            <a:r>
              <a:rPr lang="ko-KR" altLang="en-US" sz="1400" dirty="0">
                <a:solidFill>
                  <a:schemeClr val="tx1"/>
                </a:solidFill>
              </a:rPr>
              <a:t>저장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" name="AutoShape 2" descr="여기에 이미지 설명 삽입">
            <a:extLst>
              <a:ext uri="{FF2B5EF4-FFF2-40B4-BE49-F238E27FC236}">
                <a16:creationId xmlns:a16="http://schemas.microsoft.com/office/drawing/2014/main" id="{481847CB-352A-4D65-98F2-65EB2FA35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91230"/>
            <a:ext cx="190169" cy="19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1D2698-2B18-442F-AF88-D26EEFC36CC9}"/>
              </a:ext>
            </a:extLst>
          </p:cNvPr>
          <p:cNvGrpSpPr/>
          <p:nvPr/>
        </p:nvGrpSpPr>
        <p:grpSpPr>
          <a:xfrm>
            <a:off x="4558748" y="2702609"/>
            <a:ext cx="6901296" cy="4039433"/>
            <a:chOff x="4558748" y="2729113"/>
            <a:chExt cx="6901296" cy="4039433"/>
          </a:xfrm>
        </p:grpSpPr>
        <p:pic>
          <p:nvPicPr>
            <p:cNvPr id="1028" name="Picture 4" descr="여기에 이미지 설명 삽입">
              <a:extLst>
                <a:ext uri="{FF2B5EF4-FFF2-40B4-BE49-F238E27FC236}">
                  <a16:creationId xmlns:a16="http://schemas.microsoft.com/office/drawing/2014/main" id="{9EBFA412-568E-4AF3-8442-6258C3268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748" y="2729113"/>
              <a:ext cx="6901296" cy="369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BA1E69-C09A-47CC-B88D-AA3AE368BE31}"/>
                </a:ext>
              </a:extLst>
            </p:cNvPr>
            <p:cNvSpPr txBox="1"/>
            <p:nvPr/>
          </p:nvSpPr>
          <p:spPr>
            <a:xfrm>
              <a:off x="7527236" y="6491547"/>
              <a:ext cx="13914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Fig. </a:t>
              </a:r>
              <a:r>
                <a:rPr lang="en-US" altLang="ko-KR" sz="1200" dirty="0" err="1"/>
                <a:t>pcd</a:t>
              </a:r>
              <a:r>
                <a:rPr lang="en-US" altLang="ko-KR" sz="1200" dirty="0"/>
                <a:t> example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1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30F7A7E-B2F2-4D4B-B8EC-FBA903678250}"/>
              </a:ext>
            </a:extLst>
          </p:cNvPr>
          <p:cNvGrpSpPr/>
          <p:nvPr/>
        </p:nvGrpSpPr>
        <p:grpSpPr>
          <a:xfrm>
            <a:off x="208139" y="119268"/>
            <a:ext cx="11775722" cy="6361043"/>
            <a:chOff x="208139" y="119268"/>
            <a:chExt cx="11775722" cy="63610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D47D9D-26F1-414F-BF04-BE58A76B138D}"/>
                </a:ext>
              </a:extLst>
            </p:cNvPr>
            <p:cNvSpPr/>
            <p:nvPr/>
          </p:nvSpPr>
          <p:spPr>
            <a:xfrm>
              <a:off x="208139" y="119268"/>
              <a:ext cx="11775722" cy="63610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 err="1">
                  <a:solidFill>
                    <a:srgbClr val="00B050"/>
                  </a:solidFill>
                </a:rPr>
                <a:t>imuOdometryHandler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①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b="1" dirty="0" err="1">
                  <a:solidFill>
                    <a:srgbClr val="92D050"/>
                  </a:solidFill>
                </a:rPr>
                <a:t>imuOdomAffine</a:t>
              </a:r>
              <a:r>
                <a:rPr lang="en-US" altLang="ko-KR" sz="1400" dirty="0">
                  <a:solidFill>
                    <a:schemeClr val="tx1"/>
                  </a:solidFill>
                </a:rPr>
                <a:t> = odom2affine</a:t>
              </a:r>
              <a:r>
                <a:rPr lang="ko-KR" altLang="en-US" sz="1400" dirty="0">
                  <a:solidFill>
                    <a:schemeClr val="tx1"/>
                  </a:solidFill>
                </a:rPr>
                <a:t>함수에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imuOdomQueue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사용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lvl="1">
                <a:lnSpc>
                  <a:spcPct val="3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현재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imu</a:t>
              </a:r>
              <a:r>
                <a:rPr lang="en-US" altLang="ko-KR" sz="1400" dirty="0">
                  <a:solidFill>
                    <a:schemeClr val="tx1"/>
                  </a:solidFill>
                </a:rPr>
                <a:t> odometry pose = </a:t>
              </a:r>
              <a:r>
                <a:rPr lang="ko-KR" altLang="en-US" sz="1400" dirty="0">
                  <a:solidFill>
                    <a:schemeClr val="tx1"/>
                  </a:solidFill>
                </a:rPr>
                <a:t>가장 가까운 </a:t>
              </a:r>
              <a:r>
                <a:rPr lang="en-US" altLang="ko-KR" sz="1400" dirty="0">
                  <a:solidFill>
                    <a:schemeClr val="tx1"/>
                  </a:solidFill>
                </a:rPr>
                <a:t>laser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odometry pose x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imu</a:t>
              </a:r>
              <a:r>
                <a:rPr lang="en-US" altLang="ko-KR" sz="1400" dirty="0">
                  <a:solidFill>
                    <a:schemeClr val="tx1"/>
                  </a:solidFill>
                </a:rPr>
                <a:t> odometry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incre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</a:rPr>
                <a:t>변환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② </a:t>
              </a:r>
              <a:r>
                <a:rPr lang="en-US" altLang="ko-KR" sz="1400" b="1" dirty="0" err="1">
                  <a:solidFill>
                    <a:srgbClr val="92D050"/>
                  </a:solidFill>
                </a:rPr>
                <a:t>laserOdometry</a:t>
              </a:r>
              <a:r>
                <a:rPr lang="en-US" altLang="ko-KR" sz="1400" dirty="0">
                  <a:solidFill>
                    <a:schemeClr val="tx1"/>
                  </a:solidFill>
                </a:rPr>
                <a:t>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imuOdomQueue.back</a:t>
              </a:r>
              <a:r>
                <a:rPr lang="en-US" altLang="ko-KR" sz="1400" dirty="0">
                  <a:solidFill>
                    <a:schemeClr val="tx1"/>
                  </a:solidFill>
                </a:rPr>
                <a:t>();</a:t>
              </a:r>
              <a:r>
                <a:rPr lang="ko-KR" altLang="en-US" sz="1400" dirty="0">
                  <a:solidFill>
                    <a:schemeClr val="tx1"/>
                  </a:solidFill>
                </a:rPr>
                <a:t>으로 여기서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x,y,z</a:t>
              </a:r>
              <a:r>
                <a:rPr lang="ko-KR" altLang="en-US" sz="1400" dirty="0">
                  <a:solidFill>
                    <a:schemeClr val="tx1"/>
                  </a:solidFill>
                </a:rPr>
                <a:t>뽑고</a:t>
              </a:r>
              <a:r>
                <a:rPr lang="en-US" altLang="ko-KR" sz="1400" dirty="0">
                  <a:solidFill>
                    <a:schemeClr val="tx1"/>
                  </a:solidFill>
                </a:rPr>
                <a:t>, orientation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rpy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quaternionMsg</a:t>
              </a:r>
              <a:r>
                <a:rPr lang="ko-KR" altLang="en-US" sz="1400" dirty="0">
                  <a:solidFill>
                    <a:schemeClr val="tx1"/>
                  </a:solidFill>
                </a:rPr>
                <a:t>뽑아서 </a:t>
              </a:r>
              <a:r>
                <a:rPr lang="en-US" altLang="ko-KR" sz="1400" dirty="0" err="1">
                  <a:solidFill>
                    <a:srgbClr val="7030A0"/>
                  </a:solidFill>
                </a:rPr>
                <a:t>pubImuOdometry</a:t>
              </a:r>
              <a:endParaRPr lang="en-US" altLang="ko-KR" sz="1400" dirty="0">
                <a:solidFill>
                  <a:srgbClr val="7030A0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rgbClr val="7030A0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rgbClr val="7030A0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30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③ TF </a:t>
              </a:r>
              <a:r>
                <a:rPr lang="en-US" altLang="ko-KR" sz="1400" b="1" dirty="0" err="1">
                  <a:solidFill>
                    <a:srgbClr val="92D050"/>
                  </a:solidFill>
                </a:rPr>
                <a:t>odom</a:t>
              </a:r>
              <a:r>
                <a:rPr lang="en-US" altLang="ko-KR" sz="1400" b="1" dirty="0">
                  <a:solidFill>
                    <a:srgbClr val="92D050"/>
                  </a:solidFill>
                </a:rPr>
                <a:t> to </a:t>
              </a:r>
              <a:r>
                <a:rPr lang="en-US" altLang="ko-KR" sz="1400" b="1" dirty="0" err="1">
                  <a:solidFill>
                    <a:srgbClr val="92D050"/>
                  </a:solidFill>
                </a:rPr>
                <a:t>baselink</a:t>
              </a:r>
              <a:r>
                <a:rPr lang="en-US" altLang="ko-KR" sz="1400" b="1" dirty="0">
                  <a:solidFill>
                    <a:srgbClr val="92D050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laserOdometry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400" dirty="0">
                  <a:solidFill>
                    <a:schemeClr val="tx1"/>
                  </a:solidFill>
                </a:rPr>
                <a:t>pose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tCur</a:t>
              </a:r>
              <a:r>
                <a:rPr lang="ko-KR" altLang="en-US" sz="1400" dirty="0">
                  <a:solidFill>
                    <a:schemeClr val="tx1"/>
                  </a:solidFill>
                </a:rPr>
                <a:t>로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tf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lvl="1">
                <a:lnSpc>
                  <a:spcPct val="200000"/>
                </a:lnSpc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stampedTransform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&lt;input,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timestamp,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frameid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childid</a:t>
              </a:r>
              <a:r>
                <a:rPr lang="en-US" altLang="ko-KR" sz="1400" dirty="0">
                  <a:solidFill>
                    <a:schemeClr val="tx1"/>
                  </a:solidFill>
                </a:rPr>
                <a:t>&gt;</a:t>
              </a: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30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④ </a:t>
              </a:r>
              <a:r>
                <a:rPr lang="en-US" altLang="ko-KR" sz="1400" b="1" dirty="0" err="1">
                  <a:solidFill>
                    <a:srgbClr val="92D050"/>
                  </a:solidFill>
                </a:rPr>
                <a:t>imuPath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</a:rPr>
                <a:t>설정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807F3D-6E9F-43C0-99E0-A5C20E464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61" r="20528" b="81594"/>
            <a:stretch/>
          </p:blipFill>
          <p:spPr>
            <a:xfrm>
              <a:off x="1769370" y="3346786"/>
              <a:ext cx="8653260" cy="132899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4CB83A0-DBD1-40B1-AD47-65CE58D345D4}"/>
                </a:ext>
              </a:extLst>
            </p:cNvPr>
            <p:cNvGrpSpPr/>
            <p:nvPr/>
          </p:nvGrpSpPr>
          <p:grpSpPr>
            <a:xfrm>
              <a:off x="2204702" y="1069591"/>
              <a:ext cx="7782596" cy="1326873"/>
              <a:chOff x="1957752" y="992257"/>
              <a:chExt cx="8276495" cy="1462709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7FF464D5-ADF3-4F0B-960D-E4E0BC923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7752" y="992257"/>
                <a:ext cx="8276495" cy="146270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5AC4C7B-DC9D-4C47-8527-4506C68DB246}"/>
                  </a:ext>
                </a:extLst>
              </p:cNvPr>
              <p:cNvSpPr/>
              <p:nvPr/>
            </p:nvSpPr>
            <p:spPr>
              <a:xfrm>
                <a:off x="1957752" y="2145981"/>
                <a:ext cx="7623570" cy="27047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80B63D3-DE83-45B4-9173-1DFA2C9EB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7585"/>
            <a:stretch/>
          </p:blipFill>
          <p:spPr>
            <a:xfrm>
              <a:off x="455019" y="5682240"/>
              <a:ext cx="10668000" cy="49986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F27C81-F8C7-4057-92DE-B17645323240}"/>
                </a:ext>
              </a:extLst>
            </p:cNvPr>
            <p:cNvSpPr/>
            <p:nvPr/>
          </p:nvSpPr>
          <p:spPr>
            <a:xfrm>
              <a:off x="2203792" y="1692078"/>
              <a:ext cx="6546508" cy="2453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D895E335-7D33-42AF-89E7-4E171DEF8194}"/>
                </a:ext>
              </a:extLst>
            </p:cNvPr>
            <p:cNvCxnSpPr/>
            <p:nvPr/>
          </p:nvCxnSpPr>
          <p:spPr>
            <a:xfrm rot="5400000">
              <a:off x="1582940" y="1893748"/>
              <a:ext cx="807282" cy="434422"/>
            </a:xfrm>
            <a:prstGeom prst="bentConnector3">
              <a:avLst>
                <a:gd name="adj1" fmla="val 1539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506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0"/>
            <a:ext cx="11775722" cy="6742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loopcClosureThread</a:t>
            </a:r>
            <a:endParaRPr lang="en-US" altLang="ko-KR" sz="14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①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performLoopClosure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 관계를 기반으로 </a:t>
            </a:r>
            <a:r>
              <a:rPr lang="en-US" altLang="ko-KR" sz="1400" dirty="0">
                <a:solidFill>
                  <a:schemeClr val="tx1"/>
                </a:solidFill>
              </a:rPr>
              <a:t>loop</a:t>
            </a:r>
            <a:r>
              <a:rPr lang="ko-KR" altLang="en-US" sz="1400" dirty="0">
                <a:solidFill>
                  <a:schemeClr val="tx1"/>
                </a:solidFill>
              </a:rPr>
              <a:t>가 될 수 있는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을 찾음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라이다는 기계식이라 방향을 고려할 필요가 없기 때문에 거리가 </a:t>
            </a:r>
            <a:r>
              <a:rPr lang="ko-KR" altLang="en-US" sz="1400" dirty="0" err="1">
                <a:solidFill>
                  <a:schemeClr val="tx1"/>
                </a:solidFill>
              </a:rPr>
              <a:t>가까워야하고</a:t>
            </a:r>
            <a:r>
              <a:rPr lang="en-US" altLang="ko-KR" sz="1400" dirty="0">
                <a:solidFill>
                  <a:schemeClr val="tx1"/>
                </a:solidFill>
              </a:rPr>
              <a:t>, frame looping </a:t>
            </a:r>
            <a:r>
              <a:rPr lang="ko-KR" altLang="en-US" sz="1400" dirty="0">
                <a:solidFill>
                  <a:schemeClr val="tx1"/>
                </a:solidFill>
              </a:rPr>
              <a:t>시간은 빠를수록 좋음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chemeClr val="tx1"/>
                </a:solidFill>
              </a:rPr>
              <a:t>detectLoopClosureDistance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keyframe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 err="1">
                <a:solidFill>
                  <a:schemeClr val="tx1"/>
                </a:solidFill>
              </a:rPr>
              <a:t>kd</a:t>
            </a:r>
            <a:r>
              <a:rPr lang="en-US" altLang="ko-KR" sz="1400" dirty="0">
                <a:solidFill>
                  <a:schemeClr val="tx1"/>
                </a:solidFill>
              </a:rPr>
              <a:t>-tree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 err="1">
                <a:solidFill>
                  <a:schemeClr val="tx1"/>
                </a:solidFill>
              </a:rPr>
              <a:t>radiusSearch</a:t>
            </a:r>
            <a:r>
              <a:rPr lang="ko-KR" altLang="en-US" sz="1400" dirty="0">
                <a:solidFill>
                  <a:schemeClr val="tx1"/>
                </a:solidFill>
              </a:rPr>
              <a:t>를 사용하여 가장 가까운 </a:t>
            </a:r>
            <a:r>
              <a:rPr lang="en-US" altLang="ko-KR" sz="1400" dirty="0">
                <a:solidFill>
                  <a:schemeClr val="tx1"/>
                </a:solidFill>
              </a:rPr>
              <a:t>history </a:t>
            </a:r>
            <a:r>
              <a:rPr lang="ko-KR" altLang="en-US" sz="1400" dirty="0">
                <a:solidFill>
                  <a:schemeClr val="tx1"/>
                </a:solidFill>
              </a:rPr>
              <a:t>찾기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두 </a:t>
            </a:r>
            <a:r>
              <a:rPr lang="en-US" altLang="ko-KR" sz="1400" dirty="0">
                <a:solidFill>
                  <a:schemeClr val="tx1"/>
                </a:solidFill>
              </a:rPr>
              <a:t>loop frame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ID</a:t>
            </a:r>
            <a:r>
              <a:rPr lang="ko-KR" altLang="en-US" sz="1400" dirty="0">
                <a:solidFill>
                  <a:schemeClr val="tx1"/>
                </a:solidFill>
              </a:rPr>
              <a:t>를 찾으면 각각의 </a:t>
            </a:r>
            <a:r>
              <a:rPr lang="en-US" altLang="ko-KR" sz="1400" dirty="0">
                <a:solidFill>
                  <a:schemeClr val="tx1"/>
                </a:solidFill>
              </a:rPr>
              <a:t>point cloud</a:t>
            </a:r>
            <a:r>
              <a:rPr lang="ko-KR" altLang="en-US" sz="1400" dirty="0">
                <a:solidFill>
                  <a:schemeClr val="tx1"/>
                </a:solidFill>
              </a:rPr>
              <a:t>를 찾으며 </a:t>
            </a:r>
            <a:r>
              <a:rPr lang="en-US" altLang="ko-KR" sz="1400" dirty="0">
                <a:solidFill>
                  <a:srgbClr val="00B050"/>
                </a:solidFill>
              </a:rPr>
              <a:t>ICP matching</a:t>
            </a:r>
            <a:r>
              <a:rPr lang="ko-KR" altLang="en-US" sz="1400" dirty="0">
                <a:solidFill>
                  <a:schemeClr val="tx1"/>
                </a:solidFill>
              </a:rPr>
              <a:t>을 수행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Icp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성공시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update</a:t>
            </a:r>
            <a:r>
              <a:rPr lang="ko-KR" altLang="en-US" sz="1400" dirty="0">
                <a:solidFill>
                  <a:schemeClr val="tx1"/>
                </a:solidFill>
              </a:rPr>
              <a:t>하고 </a:t>
            </a:r>
            <a:r>
              <a:rPr lang="en-US" altLang="ko-KR" sz="1400" dirty="0">
                <a:solidFill>
                  <a:schemeClr val="tx1"/>
                </a:solidFill>
              </a:rPr>
              <a:t>error</a:t>
            </a:r>
            <a:r>
              <a:rPr lang="ko-KR" altLang="en-US" sz="1400" dirty="0">
                <a:solidFill>
                  <a:schemeClr val="tx1"/>
                </a:solidFill>
              </a:rPr>
              <a:t>을 기록하여 </a:t>
            </a:r>
            <a:r>
              <a:rPr lang="en-US" altLang="ko-KR" sz="1400" dirty="0">
                <a:solidFill>
                  <a:schemeClr val="tx1"/>
                </a:solidFill>
              </a:rPr>
              <a:t>Loop frame ID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rgbClr val="00B050"/>
                </a:solidFill>
              </a:rPr>
              <a:t>Queue</a:t>
            </a:r>
            <a:r>
              <a:rPr lang="ko-KR" altLang="en-US" sz="1400" dirty="0">
                <a:solidFill>
                  <a:schemeClr val="tx1"/>
                </a:solidFill>
              </a:rPr>
              <a:t>에 추가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②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visualizeLooopClosure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시각화를 수행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5D4FD6-84B6-48F0-8A32-7AE17201B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50" y="2879033"/>
            <a:ext cx="8472699" cy="225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3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9"/>
            <a:ext cx="11775722" cy="366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class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imuPreintegration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gtsam</a:t>
            </a:r>
            <a:r>
              <a:rPr lang="en-US" altLang="ko-KR" sz="1400" dirty="0">
                <a:solidFill>
                  <a:schemeClr val="tx1"/>
                </a:solidFill>
              </a:rPr>
              <a:t>::Pose3 imu2Lidar</a:t>
            </a:r>
            <a:r>
              <a:rPr lang="en-US" altLang="ko-KR" sz="1400" b="1" dirty="0">
                <a:solidFill>
                  <a:schemeClr val="tx1"/>
                </a:solidFill>
              </a:rPr>
              <a:t>(lidar&gt;</a:t>
            </a:r>
            <a:r>
              <a:rPr lang="en-US" altLang="ko-KR" sz="1400" b="1" dirty="0" err="1">
                <a:solidFill>
                  <a:schemeClr val="tx1"/>
                </a:solidFill>
              </a:rPr>
              <a:t>imu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  <a:r>
              <a:rPr lang="en-US" altLang="ko-KR" sz="1400" dirty="0" err="1">
                <a:solidFill>
                  <a:schemeClr val="tx1"/>
                </a:solidFill>
              </a:rPr>
              <a:t>gtsam</a:t>
            </a:r>
            <a:r>
              <a:rPr lang="en-US" altLang="ko-KR" sz="1400" dirty="0">
                <a:solidFill>
                  <a:schemeClr val="tx1"/>
                </a:solidFill>
              </a:rPr>
              <a:t>::Pose3 lidar2Imu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imu</a:t>
            </a:r>
            <a:r>
              <a:rPr lang="en-US" altLang="ko-KR" sz="1400" b="1" dirty="0">
                <a:solidFill>
                  <a:schemeClr val="tx1"/>
                </a:solidFill>
              </a:rPr>
              <a:t>&gt;lidar)</a:t>
            </a:r>
          </a:p>
          <a:p>
            <a:pPr lvl="1"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b="1" dirty="0">
              <a:solidFill>
                <a:srgbClr val="92D05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92D050"/>
                </a:solidFill>
              </a:rPr>
              <a:t>IMUPreintergration</a:t>
            </a:r>
            <a:r>
              <a:rPr lang="en-US" altLang="ko-KR" sz="1400" b="1" dirty="0">
                <a:solidFill>
                  <a:srgbClr val="92D050"/>
                </a:solidFill>
              </a:rPr>
              <a:t>()</a:t>
            </a:r>
            <a:r>
              <a:rPr lang="ko-KR" altLang="en-US" sz="1400" b="1" dirty="0">
                <a:solidFill>
                  <a:srgbClr val="92D050"/>
                </a:solidFill>
              </a:rPr>
              <a:t> </a:t>
            </a:r>
            <a:r>
              <a:rPr lang="en-US" altLang="ko-KR" sz="1400" dirty="0" err="1">
                <a:solidFill>
                  <a:srgbClr val="00B0F0"/>
                </a:solidFill>
              </a:rPr>
              <a:t>sub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rgbClr val="00B0F0"/>
                </a:solidFill>
              </a:rPr>
              <a:t>sub</a:t>
            </a:r>
            <a:r>
              <a:rPr lang="en-US" altLang="ko-KR" sz="1400" dirty="0" err="1">
                <a:solidFill>
                  <a:schemeClr val="tx1"/>
                </a:solidFill>
              </a:rPr>
              <a:t>Odometry</a:t>
            </a:r>
            <a:r>
              <a:rPr lang="en-US" altLang="ko-KR" sz="1400" dirty="0">
                <a:solidFill>
                  <a:schemeClr val="tx1"/>
                </a:solidFill>
              </a:rPr>
              <a:t> / </a:t>
            </a:r>
            <a:r>
              <a:rPr lang="en-US" altLang="ko-KR" sz="1400" dirty="0" err="1">
                <a:solidFill>
                  <a:srgbClr val="7030A0"/>
                </a:solidFill>
              </a:rPr>
              <a:t>pub</a:t>
            </a:r>
            <a:r>
              <a:rPr lang="en-US" altLang="ko-KR" sz="1400" dirty="0" err="1">
                <a:solidFill>
                  <a:schemeClr val="tx1"/>
                </a:solidFill>
              </a:rPr>
              <a:t>ImuOdometry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noise, covariance </a:t>
            </a:r>
            <a:r>
              <a:rPr lang="ko-KR" altLang="en-US" sz="1400" dirty="0">
                <a:solidFill>
                  <a:schemeClr val="tx1"/>
                </a:solidFill>
              </a:rPr>
              <a:t>설정 및 </a:t>
            </a:r>
            <a:r>
              <a:rPr lang="en-US" altLang="ko-KR" sz="1400" dirty="0" err="1">
                <a:solidFill>
                  <a:schemeClr val="tx1"/>
                </a:solidFill>
              </a:rPr>
              <a:t>PreintegrationParams</a:t>
            </a:r>
            <a:r>
              <a:rPr lang="en-US" altLang="ko-KR" sz="1400" dirty="0">
                <a:solidFill>
                  <a:schemeClr val="tx1"/>
                </a:solidFill>
              </a:rPr>
              <a:t>=p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imuIntergratorImu</a:t>
            </a:r>
            <a:r>
              <a:rPr lang="en-US" altLang="ko-KR" sz="1400" dirty="0">
                <a:solidFill>
                  <a:schemeClr val="tx1"/>
                </a:solidFill>
              </a:rPr>
              <a:t>_ :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msg thread, </a:t>
            </a:r>
            <a:r>
              <a:rPr lang="en-US" altLang="ko-KR" sz="1400" dirty="0" err="1">
                <a:solidFill>
                  <a:schemeClr val="tx1"/>
                </a:solidFill>
              </a:rPr>
              <a:t>imuIntergratorOpt</a:t>
            </a:r>
            <a:r>
              <a:rPr lang="en-US" altLang="ko-KR" sz="1400" dirty="0">
                <a:solidFill>
                  <a:schemeClr val="tx1"/>
                </a:solidFill>
              </a:rPr>
              <a:t>_ : optimization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8D8F0DE-1173-4128-8D12-54C695E50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21927" r="81944" b="31539"/>
          <a:stretch/>
        </p:blipFill>
        <p:spPr bwMode="auto">
          <a:xfrm>
            <a:off x="5194851" y="4210875"/>
            <a:ext cx="1802295" cy="253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3B10074-AC6B-44FA-85C4-2EF7CD42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64" y="1306176"/>
            <a:ext cx="11364271" cy="9856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148DA7-8C12-44B8-A449-7739B0108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413" y="3429000"/>
            <a:ext cx="8605153" cy="6195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914106-A971-41F1-9D1F-4B2A0F7CEBFE}"/>
              </a:ext>
            </a:extLst>
          </p:cNvPr>
          <p:cNvSpPr/>
          <p:nvPr/>
        </p:nvSpPr>
        <p:spPr>
          <a:xfrm>
            <a:off x="1586470" y="3439066"/>
            <a:ext cx="1938782" cy="59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12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D86A9AC-038A-4FBA-9885-AAEA118839FE}"/>
              </a:ext>
            </a:extLst>
          </p:cNvPr>
          <p:cNvGrpSpPr/>
          <p:nvPr/>
        </p:nvGrpSpPr>
        <p:grpSpPr>
          <a:xfrm>
            <a:off x="119239" y="242128"/>
            <a:ext cx="11775722" cy="5930071"/>
            <a:chOff x="119239" y="102428"/>
            <a:chExt cx="11775722" cy="593007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D47D9D-26F1-414F-BF04-BE58A76B138D}"/>
                </a:ext>
              </a:extLst>
            </p:cNvPr>
            <p:cNvSpPr/>
            <p:nvPr/>
          </p:nvSpPr>
          <p:spPr>
            <a:xfrm>
              <a:off x="119239" y="102428"/>
              <a:ext cx="11775722" cy="59300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 err="1">
                  <a:solidFill>
                    <a:srgbClr val="00B050"/>
                  </a:solidFill>
                </a:rPr>
                <a:t>odometryHandler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ImageProjection→FeatureExtraction→MapOptimization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과정을 거친 후에 생성되는 </a:t>
              </a:r>
              <a:r>
                <a:rPr lang="en-US" altLang="ko-KR" sz="1400" dirty="0">
                  <a:solidFill>
                    <a:schemeClr val="tx1"/>
                  </a:solidFill>
                </a:rPr>
                <a:t>world </a:t>
              </a:r>
              <a:r>
                <a:rPr lang="ko-KR" altLang="en-US" sz="1400" dirty="0">
                  <a:solidFill>
                    <a:schemeClr val="tx1"/>
                  </a:solidFill>
                </a:rPr>
                <a:t>좌표계 기준의 </a:t>
              </a:r>
              <a:r>
                <a:rPr lang="en-US" altLang="ko-KR" sz="1400" dirty="0">
                  <a:solidFill>
                    <a:schemeClr val="tx1"/>
                  </a:solidFill>
                </a:rPr>
                <a:t>keyframe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400" dirty="0">
                  <a:solidFill>
                    <a:schemeClr val="tx1"/>
                  </a:solidFill>
                </a:rPr>
                <a:t>pose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콜백으로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받아옴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highlight>
                    <a:srgbClr val="DEFD23"/>
                  </a:highlight>
                </a:rPr>
                <a:t>① initialize system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timestamp, pose format </a:t>
              </a:r>
              <a:r>
                <a:rPr lang="ko-KR" altLang="en-US" sz="1400" dirty="0">
                  <a:solidFill>
                    <a:schemeClr val="tx1"/>
                  </a:solidFill>
                </a:rPr>
                <a:t>정의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resetOptimization</a:t>
              </a:r>
              <a:r>
                <a:rPr lang="en-US" altLang="ko-KR" sz="1400" dirty="0">
                  <a:solidFill>
                    <a:schemeClr val="tx1"/>
                  </a:solidFill>
                </a:rPr>
                <a:t>()</a:t>
              </a:r>
              <a:r>
                <a:rPr lang="ko-KR" altLang="en-US" sz="1400" dirty="0">
                  <a:solidFill>
                    <a:schemeClr val="tx1"/>
                  </a:solidFill>
                </a:rPr>
                <a:t> 호출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초기값 </a:t>
              </a:r>
              <a:r>
                <a:rPr lang="en-US" altLang="ko-KR" sz="1400" dirty="0">
                  <a:solidFill>
                    <a:schemeClr val="tx1"/>
                  </a:solidFill>
                </a:rPr>
                <a:t>setting, reset </a:t>
              </a:r>
              <a:r>
                <a:rPr lang="ko-KR" altLang="en-US" sz="1400" dirty="0">
                  <a:solidFill>
                    <a:schemeClr val="tx1"/>
                  </a:solidFill>
                </a:rPr>
                <a:t>전 </a:t>
              </a:r>
              <a:r>
                <a:rPr lang="en-US" altLang="ko-KR" sz="1400" dirty="0">
                  <a:solidFill>
                    <a:schemeClr val="tx1"/>
                  </a:solidFill>
                </a:rPr>
                <a:t>noise update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Preintegration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위해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imuIntergratorImu</a:t>
              </a:r>
              <a:r>
                <a:rPr lang="en-US" altLang="ko-KR" sz="1400" dirty="0">
                  <a:solidFill>
                    <a:schemeClr val="tx1"/>
                  </a:solidFill>
                </a:rPr>
                <a:t>_</a:t>
              </a:r>
              <a:r>
                <a:rPr lang="ko-KR" altLang="en-US" sz="1400" dirty="0">
                  <a:solidFill>
                    <a:schemeClr val="tx1"/>
                  </a:solidFill>
                </a:rPr>
                <a:t>와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imuIntergratorOpt</a:t>
              </a:r>
              <a:r>
                <a:rPr lang="en-US" altLang="ko-KR" sz="1400" dirty="0">
                  <a:solidFill>
                    <a:schemeClr val="tx1"/>
                  </a:solidFill>
                </a:rPr>
                <a:t>_</a:t>
              </a:r>
              <a:r>
                <a:rPr lang="ko-KR" altLang="en-US" sz="1400" dirty="0">
                  <a:solidFill>
                    <a:schemeClr val="tx1"/>
                  </a:solidFill>
                </a:rPr>
                <a:t>도 </a:t>
              </a:r>
              <a:r>
                <a:rPr lang="en-US" altLang="ko-KR" sz="1400" dirty="0">
                  <a:solidFill>
                    <a:schemeClr val="tx1"/>
                  </a:solidFill>
                </a:rPr>
                <a:t>reset</a:t>
              </a: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이후</a:t>
              </a:r>
              <a:r>
                <a:rPr lang="en-US" altLang="ko-KR" sz="1400" dirty="0">
                  <a:solidFill>
                    <a:schemeClr val="tx1"/>
                  </a:solidFill>
                </a:rPr>
                <a:t>, laser odometry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400" dirty="0">
                  <a:solidFill>
                    <a:srgbClr val="FF0000"/>
                  </a:solidFill>
                </a:rPr>
                <a:t>100 frame</a:t>
              </a:r>
              <a:r>
                <a:rPr lang="ko-KR" altLang="en-US" sz="1400" dirty="0">
                  <a:solidFill>
                    <a:schemeClr val="tx1"/>
                  </a:solidFill>
                </a:rPr>
                <a:t>마다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isam</a:t>
              </a:r>
              <a:r>
                <a:rPr lang="en-US" altLang="ko-KR" sz="1400" dirty="0">
                  <a:solidFill>
                    <a:schemeClr val="tx1"/>
                  </a:solidFill>
                </a:rPr>
                <a:t> optimizer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</a:t>
              </a:r>
              <a:r>
                <a:rPr lang="en-US" altLang="ko-KR" sz="1400" dirty="0">
                  <a:solidFill>
                    <a:schemeClr val="tx1"/>
                  </a:solidFill>
                </a:rPr>
                <a:t>reset</a:t>
              </a:r>
              <a:r>
                <a:rPr lang="ko-KR" altLang="en-US" sz="1400" dirty="0">
                  <a:solidFill>
                    <a:schemeClr val="tx1"/>
                  </a:solidFill>
                </a:rPr>
                <a:t>하여 최적화 효율성을 보장하고 메모리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오버플로를</a:t>
              </a:r>
              <a:r>
                <a:rPr lang="ko-KR" altLang="en-US" sz="1400" dirty="0">
                  <a:solidFill>
                    <a:schemeClr val="tx1"/>
                  </a:solidFill>
                </a:rPr>
                <a:t> 방지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lvl="1"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이를 </a:t>
              </a:r>
              <a:r>
                <a:rPr lang="en-US" altLang="ko-KR" sz="1400" dirty="0" err="1">
                  <a:solidFill>
                    <a:srgbClr val="FF0000"/>
                  </a:solidFill>
                </a:rPr>
                <a:t>marginallization</a:t>
              </a:r>
              <a:r>
                <a:rPr lang="ko-KR" altLang="en-US" sz="1400" dirty="0">
                  <a:solidFill>
                    <a:schemeClr val="tx1"/>
                  </a:solidFill>
                </a:rPr>
                <a:t>이라고 부름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lvl="1">
                <a:lnSpc>
                  <a:spcPct val="20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noise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update,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resetOptimization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</a:rPr>
                <a:t>호출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pose, velocity, bias, values add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AD336C1-CAA4-43EA-A7BE-4719AC854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454"/>
            <a:stretch/>
          </p:blipFill>
          <p:spPr>
            <a:xfrm>
              <a:off x="4194126" y="1768721"/>
              <a:ext cx="3803748" cy="113239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84B31F4-13C4-4DF4-8D14-50F786D04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575" r="35525" b="13502"/>
            <a:stretch/>
          </p:blipFill>
          <p:spPr>
            <a:xfrm>
              <a:off x="3343168" y="3857877"/>
              <a:ext cx="5505664" cy="670480"/>
            </a:xfrm>
            <a:prstGeom prst="rect">
              <a:avLst/>
            </a:prstGeom>
          </p:spPr>
        </p:pic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77321C6-7F72-4671-823E-08BB1438A25C}"/>
              </a:ext>
            </a:extLst>
          </p:cNvPr>
          <p:cNvCxnSpPr/>
          <p:nvPr/>
        </p:nvCxnSpPr>
        <p:spPr>
          <a:xfrm rot="10800000">
            <a:off x="9359900" y="762000"/>
            <a:ext cx="546100" cy="241300"/>
          </a:xfrm>
          <a:prstGeom prst="bentConnector3">
            <a:avLst>
              <a:gd name="adj1" fmla="val -116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A787BE-44B0-429B-8934-9AD0E2AEB49E}"/>
              </a:ext>
            </a:extLst>
          </p:cNvPr>
          <p:cNvSpPr txBox="1"/>
          <p:nvPr/>
        </p:nvSpPr>
        <p:spPr>
          <a:xfrm>
            <a:off x="5727700" y="592651"/>
            <a:ext cx="363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00B050"/>
                </a:solidFill>
              </a:rPr>
              <a:t>MapOptimization</a:t>
            </a:r>
            <a:r>
              <a:rPr lang="ko-KR" altLang="en-US" sz="1200" dirty="0">
                <a:solidFill>
                  <a:srgbClr val="00B050"/>
                </a:solidFill>
              </a:rPr>
              <a:t>의 </a:t>
            </a:r>
            <a:r>
              <a:rPr lang="en-US" altLang="ko-KR" sz="1200" dirty="0" err="1">
                <a:solidFill>
                  <a:srgbClr val="00B050"/>
                </a:solidFill>
              </a:rPr>
              <a:t>Lio_sam</a:t>
            </a:r>
            <a:r>
              <a:rPr lang="en-US" altLang="ko-KR" sz="1200" dirty="0">
                <a:solidFill>
                  <a:srgbClr val="00B050"/>
                </a:solidFill>
              </a:rPr>
              <a:t>/mapping/odometry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4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-11041"/>
            <a:ext cx="11877844" cy="6468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②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imu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data 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통합 및 최적화</a:t>
            </a:r>
            <a:endParaRPr lang="en-US" altLang="ko-KR" sz="1400" b="1" dirty="0">
              <a:solidFill>
                <a:schemeClr val="tx1"/>
              </a:solidFill>
              <a:highlight>
                <a:srgbClr val="DEFD23"/>
              </a:highlight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92D050"/>
                </a:solidFill>
              </a:rPr>
              <a:t>imuIntegratorOpt</a:t>
            </a:r>
            <a:r>
              <a:rPr lang="en-US" altLang="ko-KR" sz="1400" b="1" dirty="0">
                <a:solidFill>
                  <a:srgbClr val="92D050"/>
                </a:solidFill>
              </a:rPr>
              <a:t>_ </a:t>
            </a:r>
            <a:r>
              <a:rPr lang="ko-KR" altLang="en-US" sz="1400" dirty="0">
                <a:solidFill>
                  <a:schemeClr val="tx1"/>
                </a:solidFill>
              </a:rPr>
              <a:t>이전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과 현재 </a:t>
            </a:r>
            <a:r>
              <a:rPr lang="en-US" altLang="ko-KR" sz="1400" dirty="0">
                <a:solidFill>
                  <a:schemeClr val="tx1"/>
                </a:solidFill>
              </a:rPr>
              <a:t>frame </a:t>
            </a:r>
            <a:r>
              <a:rPr lang="ko-KR" altLang="en-US" sz="1400" dirty="0">
                <a:solidFill>
                  <a:schemeClr val="tx1"/>
                </a:solidFill>
              </a:rPr>
              <a:t>사이의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데이터를 추출하여 </a:t>
            </a:r>
            <a:r>
              <a:rPr lang="en-US" altLang="ko-KR" sz="1400" dirty="0">
                <a:solidFill>
                  <a:srgbClr val="FF0000"/>
                </a:solidFill>
              </a:rPr>
              <a:t>integrate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여기서 선형 가속도와 각속도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시간 간격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factor graph</a:t>
            </a:r>
            <a:r>
              <a:rPr lang="ko-KR" altLang="en-US" sz="1400" dirty="0">
                <a:solidFill>
                  <a:schemeClr val="tx1"/>
                </a:solidFill>
              </a:rPr>
              <a:t>에 추가</a:t>
            </a:r>
            <a:r>
              <a:rPr lang="en-US" altLang="ko-KR" sz="1400" dirty="0">
                <a:solidFill>
                  <a:schemeClr val="tx1"/>
                </a:solidFill>
              </a:rPr>
              <a:t> &gt; </a:t>
            </a:r>
            <a:r>
              <a:rPr lang="ko-KR" altLang="en-US" sz="1400" dirty="0">
                <a:solidFill>
                  <a:schemeClr val="tx1"/>
                </a:solidFill>
              </a:rPr>
              <a:t>이전 </a:t>
            </a:r>
            <a:r>
              <a:rPr lang="en-US" altLang="ko-KR" sz="1400" dirty="0">
                <a:solidFill>
                  <a:schemeClr val="tx1"/>
                </a:solidFill>
              </a:rPr>
              <a:t>frame pose/velocity/bias(offset), </a:t>
            </a: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frame pose/velocity, </a:t>
            </a:r>
            <a:r>
              <a:rPr lang="en-US" altLang="ko-KR" sz="1400" dirty="0" err="1">
                <a:solidFill>
                  <a:schemeClr val="tx1"/>
                </a:solidFill>
              </a:rPr>
              <a:t>preint_imu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bias(</a:t>
            </a:r>
            <a:r>
              <a:rPr lang="ko-KR" altLang="en-US" sz="1400" dirty="0">
                <a:solidFill>
                  <a:schemeClr val="tx1"/>
                </a:solidFill>
              </a:rPr>
              <a:t>추정하고자 하는 </a:t>
            </a:r>
            <a:r>
              <a:rPr lang="en-US" altLang="ko-KR" sz="1400" dirty="0">
                <a:solidFill>
                  <a:schemeClr val="tx1"/>
                </a:solidFill>
              </a:rPr>
              <a:t>j-1, j </a:t>
            </a:r>
            <a:r>
              <a:rPr lang="ko-KR" altLang="en-US" sz="1400" dirty="0">
                <a:solidFill>
                  <a:schemeClr val="tx1"/>
                </a:solidFill>
              </a:rPr>
              <a:t>번째 사이 </a:t>
            </a:r>
            <a:r>
              <a:rPr lang="en-US" altLang="ko-KR" sz="1400" dirty="0">
                <a:solidFill>
                  <a:schemeClr val="tx1"/>
                </a:solidFill>
              </a:rPr>
              <a:t>bias) </a:t>
            </a:r>
            <a:r>
              <a:rPr lang="ko-KR" altLang="en-US" sz="1400" dirty="0">
                <a:solidFill>
                  <a:schemeClr val="tx1"/>
                </a:solidFill>
              </a:rPr>
              <a:t>사이에 </a:t>
            </a:r>
            <a:r>
              <a:rPr lang="en-US" altLang="ko-KR" sz="1400" b="1" dirty="0">
                <a:solidFill>
                  <a:srgbClr val="92D050"/>
                </a:solidFill>
              </a:rPr>
              <a:t>factor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추가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pose factor </a:t>
            </a:r>
            <a:r>
              <a:rPr lang="ko-KR" altLang="en-US" sz="1400" dirty="0">
                <a:solidFill>
                  <a:srgbClr val="FF0000"/>
                </a:solidFill>
              </a:rPr>
              <a:t>추가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</a:rPr>
              <a:t>예측값</a:t>
            </a:r>
            <a:r>
              <a:rPr lang="ko-KR" altLang="en-US" sz="1400" dirty="0">
                <a:solidFill>
                  <a:srgbClr val="FF0000"/>
                </a:solidFill>
              </a:rPr>
              <a:t> 삽입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최적화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속도 </a:t>
            </a:r>
            <a:r>
              <a:rPr lang="en-US" altLang="ko-KR" sz="1400" dirty="0">
                <a:solidFill>
                  <a:schemeClr val="tx1"/>
                </a:solidFill>
              </a:rPr>
              <a:t>30</a:t>
            </a:r>
            <a:r>
              <a:rPr lang="ko-KR" altLang="en-US" sz="1400" dirty="0">
                <a:solidFill>
                  <a:schemeClr val="tx1"/>
                </a:solidFill>
              </a:rPr>
              <a:t>넘거나</a:t>
            </a:r>
            <a:r>
              <a:rPr lang="en-US" altLang="ko-KR" sz="1400" dirty="0">
                <a:solidFill>
                  <a:schemeClr val="tx1"/>
                </a:solidFill>
              </a:rPr>
              <a:t>, bias </a:t>
            </a:r>
            <a:r>
              <a:rPr lang="ko-KR" altLang="en-US" sz="1400" dirty="0">
                <a:solidFill>
                  <a:schemeClr val="tx1"/>
                </a:solidFill>
              </a:rPr>
              <a:t>편차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보다 크면 </a:t>
            </a:r>
            <a:r>
              <a:rPr lang="en-US" altLang="ko-KR" sz="1400" dirty="0">
                <a:solidFill>
                  <a:schemeClr val="tx1"/>
                </a:solidFill>
              </a:rPr>
              <a:t>X (=bool </a:t>
            </a:r>
            <a:r>
              <a:rPr lang="en-US" altLang="ko-KR" sz="1400" dirty="0" err="1">
                <a:solidFill>
                  <a:schemeClr val="tx1"/>
                </a:solidFill>
              </a:rPr>
              <a:t>failuredetection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DE43A-7412-4180-A7D9-EB95B9049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723"/>
          <a:stretch/>
        </p:blipFill>
        <p:spPr>
          <a:xfrm>
            <a:off x="1290633" y="1669895"/>
            <a:ext cx="9610725" cy="25099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61E281-4A35-48EB-9DA8-C50A425B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98" y="6188996"/>
            <a:ext cx="9610725" cy="41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48EDD-527B-4331-98DE-C947C3BEBB2A}"/>
              </a:ext>
            </a:extLst>
          </p:cNvPr>
          <p:cNvSpPr txBox="1"/>
          <p:nvPr/>
        </p:nvSpPr>
        <p:spPr>
          <a:xfrm>
            <a:off x="8064500" y="5693848"/>
            <a:ext cx="23562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>
                <a:solidFill>
                  <a:srgbClr val="00B050"/>
                </a:solidFill>
                <a:latin typeface="+mn-ea"/>
              </a:rPr>
              <a:t>deltaTij</a:t>
            </a:r>
            <a:r>
              <a:rPr lang="en-US" altLang="ko-KR" sz="1300" b="1" dirty="0">
                <a:solidFill>
                  <a:srgbClr val="00B050"/>
                </a:solidFill>
                <a:latin typeface="+mn-ea"/>
              </a:rPr>
              <a:t>_</a:t>
            </a:r>
            <a:r>
              <a:rPr lang="ko-KR" altLang="en-US" sz="1300" b="1" dirty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1300" b="1" dirty="0">
                <a:solidFill>
                  <a:srgbClr val="00B050"/>
                </a:solidFill>
                <a:latin typeface="+mn-ea"/>
              </a:rPr>
              <a:t>=</a:t>
            </a:r>
            <a:r>
              <a:rPr lang="ko-KR" altLang="en-US" sz="1300" b="1" dirty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1300" b="1" dirty="0" err="1">
                <a:solidFill>
                  <a:srgbClr val="00B050"/>
                </a:solidFill>
                <a:latin typeface="+mn-ea"/>
              </a:rPr>
              <a:t>i</a:t>
            </a:r>
            <a:r>
              <a:rPr lang="ko-KR" altLang="en-US" sz="1300" b="1" dirty="0">
                <a:solidFill>
                  <a:srgbClr val="00B050"/>
                </a:solidFill>
                <a:latin typeface="+mn-ea"/>
              </a:rPr>
              <a:t>와 </a:t>
            </a:r>
            <a:r>
              <a:rPr lang="en-US" altLang="ko-KR" sz="1300" b="1" dirty="0">
                <a:solidFill>
                  <a:srgbClr val="00B050"/>
                </a:solidFill>
                <a:latin typeface="+mn-ea"/>
              </a:rPr>
              <a:t>j </a:t>
            </a:r>
            <a:r>
              <a:rPr lang="ko-KR" altLang="en-US" sz="1300" b="1" dirty="0">
                <a:solidFill>
                  <a:srgbClr val="00B050"/>
                </a:solidFill>
                <a:latin typeface="+mn-ea"/>
              </a:rPr>
              <a:t>간의 시간차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5B87A89-0FEF-4EC5-AA92-E59188A83775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7638990" y="5909953"/>
            <a:ext cx="495420" cy="35559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CF72E-9C3E-4FF5-BA3F-A13D84FCBFB0}"/>
              </a:ext>
            </a:extLst>
          </p:cNvPr>
          <p:cNvSpPr/>
          <p:nvPr/>
        </p:nvSpPr>
        <p:spPr>
          <a:xfrm>
            <a:off x="1937401" y="3098543"/>
            <a:ext cx="8963957" cy="586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05E82FA-B6E3-400E-B60D-72E10789D1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633"/>
          <a:stretch/>
        </p:blipFill>
        <p:spPr>
          <a:xfrm>
            <a:off x="366132" y="4659809"/>
            <a:ext cx="11459725" cy="65532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726B07-CD67-4310-BD82-C616CF451322}"/>
              </a:ext>
            </a:extLst>
          </p:cNvPr>
          <p:cNvSpPr/>
          <p:nvPr/>
        </p:nvSpPr>
        <p:spPr>
          <a:xfrm>
            <a:off x="10056258" y="4646157"/>
            <a:ext cx="1615041" cy="202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BAD74-CFFF-4A10-BA27-3C1033E4002D}"/>
              </a:ext>
            </a:extLst>
          </p:cNvPr>
          <p:cNvSpPr txBox="1"/>
          <p:nvPr/>
        </p:nvSpPr>
        <p:spPr>
          <a:xfrm>
            <a:off x="8866758" y="4862512"/>
            <a:ext cx="29590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Input : </a:t>
            </a:r>
            <a:r>
              <a:rPr lang="en-US" altLang="ko-KR" sz="1300" b="1" dirty="0" err="1">
                <a:solidFill>
                  <a:schemeClr val="bg1"/>
                </a:solidFill>
                <a:latin typeface="+mn-ea"/>
              </a:rPr>
              <a:t>intergrated</a:t>
            </a:r>
            <a:r>
              <a:rPr lang="ko-KR" altLang="en-US" sz="1300" b="1" dirty="0">
                <a:solidFill>
                  <a:schemeClr val="bg1"/>
                </a:solidFill>
                <a:latin typeface="+mn-ea"/>
              </a:rPr>
              <a:t>된 </a:t>
            </a:r>
            <a:r>
              <a:rPr lang="en-US" altLang="ko-KR" sz="1300" b="1" dirty="0">
                <a:solidFill>
                  <a:schemeClr val="bg1"/>
                </a:solidFill>
                <a:latin typeface="+mn-ea"/>
              </a:rPr>
              <a:t>measurement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2F1443-8EF5-4BAD-ADA2-08EABE376C7C}"/>
              </a:ext>
            </a:extLst>
          </p:cNvPr>
          <p:cNvSpPr/>
          <p:nvPr/>
        </p:nvSpPr>
        <p:spPr>
          <a:xfrm>
            <a:off x="3366151" y="3098543"/>
            <a:ext cx="1529699" cy="187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1B2C15-1192-41D5-9709-61CC4F2722D5}"/>
              </a:ext>
            </a:extLst>
          </p:cNvPr>
          <p:cNvSpPr/>
          <p:nvPr/>
        </p:nvSpPr>
        <p:spPr>
          <a:xfrm>
            <a:off x="4088329" y="4659809"/>
            <a:ext cx="915471" cy="189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632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08139" y="115958"/>
            <a:ext cx="11775722" cy="3490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③ 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최적화 후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imu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 odometry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DEFD23"/>
                </a:highlight>
              </a:rPr>
              <a:t>preintegration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을 다시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propagate(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전파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DEFD23"/>
                </a:highlight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Reset bias</a:t>
            </a:r>
            <a:r>
              <a:rPr lang="ko-KR" altLang="en-US" sz="1400" dirty="0">
                <a:solidFill>
                  <a:schemeClr val="tx1"/>
                </a:solidFill>
              </a:rPr>
              <a:t>는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새로 최적화된 </a:t>
            </a:r>
            <a:r>
              <a:rPr lang="en-US" altLang="ko-KR" sz="1400" dirty="0">
                <a:solidFill>
                  <a:schemeClr val="tx1"/>
                </a:solidFill>
              </a:rPr>
              <a:t>bias</a:t>
            </a:r>
            <a:r>
              <a:rPr lang="ko-KR" altLang="en-US" sz="1400" dirty="0">
                <a:solidFill>
                  <a:schemeClr val="tx1"/>
                </a:solidFill>
              </a:rPr>
              <a:t>를 사용하며 최종적으로 구하고자 하는 </a:t>
            </a:r>
            <a:r>
              <a:rPr lang="en-US" altLang="ko-KR" sz="1400" dirty="0">
                <a:solidFill>
                  <a:schemeClr val="tx1"/>
                </a:solidFill>
              </a:rPr>
              <a:t>biases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 err="1">
                <a:solidFill>
                  <a:srgbClr val="FF0000"/>
                </a:solidFill>
              </a:rPr>
              <a:t>prevBias</a:t>
            </a:r>
            <a:r>
              <a:rPr lang="en-US" altLang="ko-KR" sz="1400" dirty="0">
                <a:solidFill>
                  <a:srgbClr val="FF0000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로 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update</a:t>
            </a:r>
            <a:r>
              <a:rPr lang="ko-KR" altLang="en-US" sz="1400" dirty="0">
                <a:solidFill>
                  <a:schemeClr val="tx1"/>
                </a:solidFill>
              </a:rPr>
              <a:t>된 </a:t>
            </a:r>
            <a:r>
              <a:rPr lang="en-US" altLang="ko-KR" sz="1400" dirty="0">
                <a:solidFill>
                  <a:schemeClr val="tx1"/>
                </a:solidFill>
              </a:rPr>
              <a:t>biases</a:t>
            </a:r>
            <a:r>
              <a:rPr lang="ko-KR" altLang="en-US" sz="1400" dirty="0">
                <a:solidFill>
                  <a:schemeClr val="tx1"/>
                </a:solidFill>
              </a:rPr>
              <a:t>들을 이용하면 </a:t>
            </a: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의 좀 더 정확한 </a:t>
            </a:r>
            <a:r>
              <a:rPr lang="en-US" altLang="ko-KR" sz="1400" dirty="0">
                <a:solidFill>
                  <a:schemeClr val="tx1"/>
                </a:solidFill>
              </a:rPr>
              <a:t>incremental</a:t>
            </a:r>
            <a:r>
              <a:rPr lang="ko-KR" altLang="en-US" sz="1400" dirty="0">
                <a:solidFill>
                  <a:schemeClr val="tx1"/>
                </a:solidFill>
              </a:rPr>
              <a:t>한 움직임을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92D050"/>
                </a:solidFill>
              </a:rPr>
              <a:t>imuIntegratorImu</a:t>
            </a:r>
            <a:r>
              <a:rPr lang="en-US" altLang="ko-KR" sz="1400" b="1" dirty="0">
                <a:solidFill>
                  <a:srgbClr val="92D050"/>
                </a:solidFill>
              </a:rPr>
              <a:t>_ </a:t>
            </a:r>
            <a:r>
              <a:rPr lang="ko-KR" altLang="en-US" sz="1400" dirty="0">
                <a:solidFill>
                  <a:schemeClr val="tx1"/>
                </a:solidFill>
              </a:rPr>
              <a:t>이전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과 현재 </a:t>
            </a:r>
            <a:r>
              <a:rPr lang="en-US" altLang="ko-KR" sz="1400" dirty="0">
                <a:solidFill>
                  <a:schemeClr val="tx1"/>
                </a:solidFill>
              </a:rPr>
              <a:t>frame </a:t>
            </a:r>
            <a:r>
              <a:rPr lang="ko-KR" altLang="en-US" sz="1400" dirty="0">
                <a:solidFill>
                  <a:schemeClr val="tx1"/>
                </a:solidFill>
              </a:rPr>
              <a:t>사이의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데이터를 추출하여 </a:t>
            </a:r>
            <a:r>
              <a:rPr lang="en-US" altLang="ko-KR" sz="1400" dirty="0">
                <a:solidFill>
                  <a:schemeClr val="tx1"/>
                </a:solidFill>
              </a:rPr>
              <a:t>integrate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여기서 선형 가속도와 각속도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시간 간격 사용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284AFE-FC0F-42BF-AF2F-B5EFBEA2D39C}"/>
              </a:ext>
            </a:extLst>
          </p:cNvPr>
          <p:cNvGrpSpPr/>
          <p:nvPr/>
        </p:nvGrpSpPr>
        <p:grpSpPr>
          <a:xfrm>
            <a:off x="1930441" y="1607415"/>
            <a:ext cx="8710532" cy="990527"/>
            <a:chOff x="2011827" y="1709345"/>
            <a:chExt cx="8710532" cy="9905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BA5EB81-A117-467D-9CEB-FA0E66052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128" r="57328" b="51856"/>
            <a:stretch/>
          </p:blipFill>
          <p:spPr>
            <a:xfrm>
              <a:off x="5406596" y="1709345"/>
              <a:ext cx="5315763" cy="99052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5FCAA8C-F172-483F-89F0-EF0B32C157B9}"/>
                </a:ext>
              </a:extLst>
            </p:cNvPr>
            <p:cNvGrpSpPr/>
            <p:nvPr/>
          </p:nvGrpSpPr>
          <p:grpSpPr>
            <a:xfrm>
              <a:off x="2011827" y="1993401"/>
              <a:ext cx="2534484" cy="422414"/>
              <a:chOff x="2011827" y="1993401"/>
              <a:chExt cx="2534484" cy="42241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A604B176-8A95-45E5-ADBD-F017B758F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1827" y="1993401"/>
                <a:ext cx="2534484" cy="422414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CAF6EC9-3F66-438D-9C65-C25B6A060FF6}"/>
                  </a:ext>
                </a:extLst>
              </p:cNvPr>
              <p:cNvSpPr/>
              <p:nvPr/>
            </p:nvSpPr>
            <p:spPr>
              <a:xfrm>
                <a:off x="3490359" y="2213112"/>
                <a:ext cx="941942" cy="20270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CFF66EA-84A7-4CB0-9246-B5D18E8C0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7" t="70428" b="17963"/>
          <a:stretch/>
        </p:blipFill>
        <p:spPr>
          <a:xfrm>
            <a:off x="38999" y="3624157"/>
            <a:ext cx="12113999" cy="6375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202253-4FD5-4A40-BA28-3F3C348821B0}"/>
              </a:ext>
            </a:extLst>
          </p:cNvPr>
          <p:cNvSpPr/>
          <p:nvPr/>
        </p:nvSpPr>
        <p:spPr>
          <a:xfrm>
            <a:off x="208139" y="4429812"/>
            <a:ext cx="11775722" cy="26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C0C0C0"/>
                </a:highlight>
              </a:rPr>
              <a:t>In,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C0C0C0"/>
                </a:highlight>
              </a:rPr>
              <a:t>ImuHandler</a:t>
            </a:r>
            <a:endParaRPr lang="en-US" altLang="ko-KR" sz="1400" b="1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82C5F3-0299-470B-B999-ED1226D2B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4" y="4994069"/>
            <a:ext cx="12018347" cy="12213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BB29DD-7A8D-430A-A07E-B2F7FDFA2925}"/>
              </a:ext>
            </a:extLst>
          </p:cNvPr>
          <p:cNvSpPr/>
          <p:nvPr/>
        </p:nvSpPr>
        <p:spPr>
          <a:xfrm>
            <a:off x="134651" y="6105009"/>
            <a:ext cx="11775722" cy="567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IMU data</a:t>
            </a:r>
            <a:r>
              <a:rPr lang="ko-KR" altLang="en-US" sz="1400" dirty="0">
                <a:solidFill>
                  <a:schemeClr val="tx1"/>
                </a:solidFill>
              </a:rPr>
              <a:t>가 들어오면 </a:t>
            </a:r>
            <a:r>
              <a:rPr lang="en-US" altLang="ko-KR" sz="1400" dirty="0" err="1">
                <a:solidFill>
                  <a:schemeClr val="tx1"/>
                </a:solidFill>
              </a:rPr>
              <a:t>imuhandler</a:t>
            </a:r>
            <a:r>
              <a:rPr lang="ko-KR" altLang="en-US" sz="1400" dirty="0">
                <a:solidFill>
                  <a:schemeClr val="tx1"/>
                </a:solidFill>
              </a:rPr>
              <a:t>의 위쪽 식도 실행되며</a:t>
            </a:r>
            <a:r>
              <a:rPr lang="en-US" altLang="ko-KR" sz="1400" dirty="0">
                <a:solidFill>
                  <a:schemeClr val="tx1"/>
                </a:solidFill>
              </a:rPr>
              <a:t>, integration</a:t>
            </a:r>
            <a:r>
              <a:rPr lang="ko-KR" altLang="en-US" sz="1400" dirty="0">
                <a:solidFill>
                  <a:schemeClr val="tx1"/>
                </a:solidFill>
              </a:rPr>
              <a:t>을 하면서 </a:t>
            </a:r>
            <a:r>
              <a:rPr lang="en-US" altLang="ko-KR" sz="1400" dirty="0">
                <a:solidFill>
                  <a:srgbClr val="FF0000"/>
                </a:solidFill>
              </a:rPr>
              <a:t>incremental</a:t>
            </a:r>
            <a:r>
              <a:rPr lang="ko-KR" altLang="en-US" sz="1400" dirty="0">
                <a:solidFill>
                  <a:schemeClr val="tx1"/>
                </a:solidFill>
              </a:rPr>
              <a:t>한 </a:t>
            </a:r>
            <a:r>
              <a:rPr lang="en-US" altLang="ko-KR" sz="1400" dirty="0">
                <a:solidFill>
                  <a:srgbClr val="FF0000"/>
                </a:solidFill>
              </a:rPr>
              <a:t>relative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 err="1">
                <a:solidFill>
                  <a:schemeClr val="tx1"/>
                </a:solidFill>
              </a:rPr>
              <a:t>imuintegratorImu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로 계산 됨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0C18971-D8FF-42E6-9958-6FBED19A97F8}"/>
              </a:ext>
            </a:extLst>
          </p:cNvPr>
          <p:cNvCxnSpPr>
            <a:cxnSpLocks/>
          </p:cNvCxnSpPr>
          <p:nvPr/>
        </p:nvCxnSpPr>
        <p:spPr>
          <a:xfrm>
            <a:off x="4279902" y="2313885"/>
            <a:ext cx="4096892" cy="284057"/>
          </a:xfrm>
          <a:prstGeom prst="bentConnector4">
            <a:avLst>
              <a:gd name="adj1" fmla="val -727"/>
              <a:gd name="adj2" fmla="val 16706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23517C-C31D-4146-91A8-B54696251456}"/>
              </a:ext>
            </a:extLst>
          </p:cNvPr>
          <p:cNvSpPr/>
          <p:nvPr/>
        </p:nvSpPr>
        <p:spPr>
          <a:xfrm>
            <a:off x="109251" y="5943600"/>
            <a:ext cx="6824949" cy="271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87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FC9735A-BD19-45C4-9C20-2333A63F9BE5}"/>
              </a:ext>
            </a:extLst>
          </p:cNvPr>
          <p:cNvGrpSpPr/>
          <p:nvPr/>
        </p:nvGrpSpPr>
        <p:grpSpPr>
          <a:xfrm>
            <a:off x="208139" y="115958"/>
            <a:ext cx="11775722" cy="6742042"/>
            <a:chOff x="208139" y="115958"/>
            <a:chExt cx="11775722" cy="67420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D47D9D-26F1-414F-BF04-BE58A76B138D}"/>
                </a:ext>
              </a:extLst>
            </p:cNvPr>
            <p:cNvSpPr/>
            <p:nvPr/>
          </p:nvSpPr>
          <p:spPr>
            <a:xfrm>
              <a:off x="208139" y="115958"/>
              <a:ext cx="11775722" cy="67420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 err="1">
                  <a:solidFill>
                    <a:srgbClr val="00B050"/>
                  </a:solidFill>
                </a:rPr>
                <a:t>imuHanlder</a:t>
              </a:r>
              <a:endParaRPr lang="en-US" altLang="ko-KR" sz="1400" b="1" dirty="0">
                <a:solidFill>
                  <a:srgbClr val="00B050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imu_raw</a:t>
              </a:r>
              <a:r>
                <a:rPr lang="en-US" altLang="ko-KR" sz="1400" dirty="0">
                  <a:solidFill>
                    <a:schemeClr val="tx1"/>
                  </a:solidFill>
                </a:rPr>
                <a:t> data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받아와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imuQueOpt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imuQueImu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400" dirty="0">
                  <a:solidFill>
                    <a:schemeClr val="tx1"/>
                  </a:solidFill>
                </a:rPr>
                <a:t>deque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 넣고 초기 시간을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정해줌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 err="1">
                  <a:solidFill>
                    <a:srgbClr val="92D050"/>
                  </a:solidFill>
                </a:rPr>
                <a:t>doneFirstOpt</a:t>
              </a:r>
              <a:r>
                <a:rPr lang="ko-KR" altLang="en-US" sz="1400" dirty="0">
                  <a:solidFill>
                    <a:schemeClr val="tx1"/>
                  </a:solidFill>
                </a:rPr>
                <a:t>는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odometryHandler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에서의 </a:t>
              </a:r>
              <a:r>
                <a:rPr lang="en-US" altLang="ko-KR" sz="1400" dirty="0">
                  <a:solidFill>
                    <a:schemeClr val="tx1"/>
                  </a:solidFill>
                </a:rPr>
                <a:t>optimization</a:t>
              </a:r>
              <a:r>
                <a:rPr lang="ko-KR" altLang="en-US" sz="1400" dirty="0">
                  <a:solidFill>
                    <a:schemeClr val="tx1"/>
                  </a:solidFill>
                </a:rPr>
                <a:t>이 한 번이라도 수행되면 </a:t>
              </a:r>
              <a:r>
                <a:rPr lang="en-US" altLang="ko-KR" sz="1400" dirty="0">
                  <a:solidFill>
                    <a:schemeClr val="tx1"/>
                  </a:solidFill>
                </a:rPr>
                <a:t>true</a:t>
              </a:r>
              <a:r>
                <a:rPr lang="ko-KR" altLang="en-US" sz="1400" dirty="0">
                  <a:solidFill>
                    <a:schemeClr val="tx1"/>
                  </a:solidFill>
                </a:rPr>
                <a:t>가 됨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Odometryhandler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 마지막 최적화한 </a:t>
              </a:r>
              <a:r>
                <a:rPr lang="en-US" altLang="ko-KR" sz="1400" b="1" dirty="0" err="1">
                  <a:solidFill>
                    <a:srgbClr val="92D050"/>
                  </a:solidFill>
                </a:rPr>
                <a:t>imuIntegratorImu</a:t>
              </a:r>
              <a:r>
                <a:rPr lang="en-US" altLang="ko-KR" sz="1400" dirty="0">
                  <a:solidFill>
                    <a:schemeClr val="tx1"/>
                  </a:solidFill>
                </a:rPr>
                <a:t> :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imu</a:t>
              </a:r>
              <a:r>
                <a:rPr lang="en-US" altLang="ko-KR" sz="1400" dirty="0">
                  <a:solidFill>
                    <a:schemeClr val="tx1"/>
                  </a:solidFill>
                </a:rPr>
                <a:t> msg </a:t>
              </a:r>
              <a:r>
                <a:rPr lang="ko-KR" altLang="en-US" sz="1400" dirty="0">
                  <a:solidFill>
                    <a:schemeClr val="tx1"/>
                  </a:solidFill>
                </a:rPr>
                <a:t>통합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Static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tf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</a:rPr>
                <a:t>통해 </a:t>
              </a:r>
              <a:r>
                <a:rPr lang="en-US" altLang="ko-KR" sz="1400" dirty="0">
                  <a:solidFill>
                    <a:schemeClr val="tx1"/>
                  </a:solidFill>
                </a:rPr>
                <a:t>lidar </a:t>
              </a:r>
              <a:r>
                <a:rPr lang="ko-KR" altLang="en-US" sz="1400" dirty="0">
                  <a:solidFill>
                    <a:schemeClr val="tx1"/>
                  </a:solidFill>
                </a:rPr>
                <a:t>좌표계로 변환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300000"/>
                </a:lnSpc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lidarPose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에서는 </a:t>
              </a:r>
              <a:r>
                <a:rPr lang="en-US" altLang="ko-KR" sz="1400" dirty="0">
                  <a:solidFill>
                    <a:schemeClr val="tx1"/>
                  </a:solidFill>
                </a:rPr>
                <a:t>position, orientation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구하고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Currentstate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에서는 </a:t>
              </a:r>
              <a:r>
                <a:rPr lang="en-US" altLang="ko-KR" sz="1400" dirty="0">
                  <a:solidFill>
                    <a:schemeClr val="tx1"/>
                  </a:solidFill>
                </a:rPr>
                <a:t>linear velocity, angular</a:t>
              </a:r>
              <a:r>
                <a:rPr lang="ko-KR" altLang="en-US" sz="1400" dirty="0">
                  <a:solidFill>
                    <a:schemeClr val="tx1"/>
                  </a:solidFill>
                </a:rPr>
                <a:t>는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thisImu</a:t>
              </a:r>
              <a:r>
                <a:rPr lang="en-US" altLang="ko-KR" sz="1400" dirty="0">
                  <a:solidFill>
                    <a:schemeClr val="tx1"/>
                  </a:solidFill>
                </a:rPr>
                <a:t> angular velocity +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prevBiasOdom</a:t>
              </a:r>
              <a:r>
                <a:rPr lang="en-US" altLang="ko-KR" sz="1400" dirty="0">
                  <a:solidFill>
                    <a:schemeClr val="tx1"/>
                  </a:solidFill>
                </a:rPr>
                <a:t> gyro</a:t>
              </a:r>
            </a:p>
            <a:p>
              <a:pPr lvl="1"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이후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 err="1">
                  <a:solidFill>
                    <a:srgbClr val="7030A0"/>
                  </a:solidFill>
                </a:rPr>
                <a:t>pubImuOdometry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.publish</a:t>
              </a:r>
              <a:r>
                <a:rPr lang="en-US" altLang="ko-KR" sz="1400" dirty="0">
                  <a:solidFill>
                    <a:schemeClr val="tx1"/>
                  </a:solidFill>
                </a:rPr>
                <a:t>(odometry)</a:t>
              </a: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12C145C-44B2-445D-8877-FA845AD86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3424"/>
            <a:stretch/>
          </p:blipFill>
          <p:spPr>
            <a:xfrm>
              <a:off x="2420748" y="5139024"/>
              <a:ext cx="7350499" cy="618473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B0F4F0-29CB-4220-ACDC-56A58C7194F2}"/>
                </a:ext>
              </a:extLst>
            </p:cNvPr>
            <p:cNvGrpSpPr/>
            <p:nvPr/>
          </p:nvGrpSpPr>
          <p:grpSpPr>
            <a:xfrm>
              <a:off x="3417092" y="1344688"/>
              <a:ext cx="5357813" cy="2427212"/>
              <a:chOff x="3417092" y="1408188"/>
              <a:chExt cx="5357813" cy="242721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32921CE-9900-4412-B7A0-BB35BB5EB5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6" t="-2" r="60185" b="64754"/>
              <a:stretch/>
            </p:blipFill>
            <p:spPr>
              <a:xfrm>
                <a:off x="3417092" y="1408188"/>
                <a:ext cx="5357813" cy="2427212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88359E0-0E56-492F-9BD9-5E4B4832B179}"/>
                  </a:ext>
                </a:extLst>
              </p:cNvPr>
              <p:cNvSpPr/>
              <p:nvPr/>
            </p:nvSpPr>
            <p:spPr>
              <a:xfrm flipV="1">
                <a:off x="3708400" y="3330305"/>
                <a:ext cx="2387600" cy="50509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622F4C5-E753-4058-BE27-25391722A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07" t="52168" r="2062" b="40894"/>
            <a:stretch/>
          </p:blipFill>
          <p:spPr>
            <a:xfrm>
              <a:off x="444181" y="4340701"/>
              <a:ext cx="11303632" cy="414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629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16680</TotalTime>
  <Words>3329</Words>
  <Application>Microsoft Office PowerPoint</Application>
  <PresentationFormat>와이드스크린</PresentationFormat>
  <Paragraphs>474</Paragraphs>
  <Slides>40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2265</cp:revision>
  <dcterms:created xsi:type="dcterms:W3CDTF">2022-09-20T07:37:58Z</dcterms:created>
  <dcterms:modified xsi:type="dcterms:W3CDTF">2022-12-14T05:35:26Z</dcterms:modified>
</cp:coreProperties>
</file>